
<file path=[Content_Types].xml><?xml version="1.0" encoding="utf-8"?>
<Types xmlns="http://schemas.openxmlformats.org/package/2006/content-types">
  <Default Extension="png" ContentType="image/png"/>
  <Default Extension="jpeg" ContentType="image/jpeg"/>
  <Default Extension="webp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94" r:id="rId3"/>
    <p:sldId id="298" r:id="rId4"/>
    <p:sldId id="302" r:id="rId5"/>
    <p:sldId id="303" r:id="rId6"/>
    <p:sldId id="289" r:id="rId7"/>
    <p:sldId id="304" r:id="rId8"/>
    <p:sldId id="305" r:id="rId9"/>
    <p:sldId id="259" r:id="rId10"/>
    <p:sldId id="306" r:id="rId11"/>
    <p:sldId id="295" r:id="rId12"/>
    <p:sldId id="260" r:id="rId13"/>
    <p:sldId id="261" r:id="rId14"/>
    <p:sldId id="307" r:id="rId15"/>
    <p:sldId id="308" r:id="rId16"/>
    <p:sldId id="30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15"/>
  </p:normalViewPr>
  <p:slideViewPr>
    <p:cSldViewPr snapToGrid="0">
      <p:cViewPr varScale="1">
        <p:scale>
          <a:sx n="81" d="100"/>
          <a:sy n="81" d="100"/>
        </p:scale>
        <p:origin x="77" y="5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6C953-FF83-B646-BAC5-9C6B322CE474}" type="datetimeFigureOut">
              <a:rPr lang="en-PK" smtClean="0"/>
              <a:t>04/01/2025</a:t>
            </a:fld>
            <a:endParaRPr lang="en-P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18E1BC-CBA3-0343-AAA7-BDD104637B3C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1780371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2A482-2620-4555-BF22-1A36C28979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796765-0069-4744-97E7-A484A8E778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2AA766-1FBE-436D-A504-A0EC2A8B1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22ABA-56D9-4288-964F-80D6297E0997}" type="datetime1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D561C3-E642-4E20-BD30-BBEB32E86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Omar Rana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F08003-B2F8-48E9-8DA4-3B360BF98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B4213-D29E-45E1-9538-5A32F90A9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101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6655E-7840-4110-A42F-BE5A8533D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90CF4A-475A-42A6-8755-E0E7B1658A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87A4C6-13B3-46EE-9A42-CE79B8FD6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5AD2C-D7CD-4B93-9B62-338ECA5700D9}" type="datetime1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33474-BBF0-4760-B1B3-128C9F44F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Omar Rana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B5F6BA-05AC-4DC5-919C-5BF1DAAE7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B4213-D29E-45E1-9538-5A32F90A9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291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55B1F4-D9C3-4868-B5AC-9475F96F64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278DD7-88F5-4DBF-9514-17BD1ECEC9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67F8E6-A5E7-4F40-82E7-B8ADA0E10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AA6D7-5914-48B7-B895-4986F235C996}" type="datetime1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5429D6-3342-41C0-99A3-A675A0B6E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Omar Rana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EEEC1C-E04D-4F54-A00E-990A14BDB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B4213-D29E-45E1-9538-5A32F90A9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204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8504C-1DD8-45ED-BE3D-CC764BD8B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788C6C-8490-486E-B088-B8A594E5C0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310F25-07B9-41E6-A6CA-06E404942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EAB7A-35B5-4C3F-A7D7-A730D18B4FD1}" type="datetime1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022A20-C879-4FFB-9548-0F481C5F3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Omar Rana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733CA5-A766-4A1C-ADB3-5441E2201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B4213-D29E-45E1-9538-5A32F90A9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197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F9FB7-DD08-4662-9E20-BECFE8881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4903DE-C367-4B0E-91D2-97F93E095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F9B7EA-7987-4091-AD3D-409B46F8E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FD50D-4B83-456E-85BB-7C96D23AC812}" type="datetime1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7204D-6AB9-472B-9188-AE6967E16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Omar Rana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538875-E334-4053-9525-7E95DA5DD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B4213-D29E-45E1-9538-5A32F90A9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610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8929A-3051-4E18-BAB0-CEBDDE41E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E8ABB-46E4-4A59-8F3F-4BE4DE6093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C1CBE9-B3B6-4C4B-B7AF-EB2A0B9DE5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C0E599-8657-4DC8-A2B9-73EFE53DE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0CAA2-CF9A-4CAC-9CC1-6899E4BA2811}" type="datetime1">
              <a:rPr lang="en-US" smtClean="0"/>
              <a:t>4/1/2025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4678E9-E07D-4A33-ACB2-4D198CA32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Omar Rana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7589C3-6A18-429C-90FC-B8871A9A6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B4213-D29E-45E1-9538-5A32F90A9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41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140D8-ED41-447E-93A7-FEB225AB2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D9CD0D-F6EA-4509-8522-724397E151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34DC27-8168-4A02-9EC5-48D80F7C7A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2D6503-BCDF-4844-9824-A5849CE639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8B4BBD-A592-4379-8727-C7CAC83909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15CDD0-250B-49A2-AA9B-6B1B7AD6D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B3561-FE78-47C8-B57B-3BA4AAC69FE1}" type="datetime1">
              <a:rPr lang="en-US" smtClean="0"/>
              <a:t>4/1/2025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A90972-2908-49E1-8C3B-5B362EB1B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Omar Rana</a:t>
            </a: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88CBDC-68AE-4CC6-B3DF-645A5DA98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B4213-D29E-45E1-9538-5A32F90A9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923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44BB2-C99E-45C2-9021-8FB5BC44E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EFB700-B873-41C7-9317-FD92BB7FF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46EA8-051F-4145-B4BB-AF2FB60CAF79}" type="datetime1">
              <a:rPr lang="en-US" smtClean="0"/>
              <a:t>4/1/2025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1D55D9-3C1D-49D2-8275-A7E93E6F6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Omar Rana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B64341-3097-4B16-A17F-107143BEB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B4213-D29E-45E1-9538-5A32F90A9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820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D023A2-3318-4793-8071-80BCD09D7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0B2F2-2E78-4A12-BDDB-E74359F1E68A}" type="datetime1">
              <a:rPr lang="en-US" smtClean="0"/>
              <a:t>4/1/2025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437DB7-BE3B-4D76-A286-D4863CB83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Omar Rana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5521AB-FA15-4303-90EE-7289A631D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B4213-D29E-45E1-9538-5A32F90A9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857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CE036-EF06-4A6A-AE1B-8BA92F488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EF9F46-04FB-4A6C-9843-ADD3BDC2D0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5E0BBA-93C3-4451-9A8A-A53345B158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18DE45-B747-402A-95A6-D56B9FEC2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B3C22-7A63-4FCB-BAEB-61E34338E43C}" type="datetime1">
              <a:rPr lang="en-US" smtClean="0"/>
              <a:t>4/1/2025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3E1FA1-3F22-4436-8BE4-D5CB21D44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Omar Rana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B1467E-96C6-4575-A74E-3390EA662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B4213-D29E-45E1-9538-5A32F90A9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036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C1667-58E6-411F-9E46-485EB3278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E7BFD13-7D78-444C-B834-6921C3C6D8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408B07-2944-497B-8BA5-D22665825E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04C83D-1A5B-4CEC-A942-2AEDAB3AC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88730-791D-48C9-BD4E-210BBE5EFBD5}" type="datetime1">
              <a:rPr lang="en-US" smtClean="0"/>
              <a:t>4/1/2025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F4620C-7FDB-42C4-9B80-5486F5EDC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Omar Rana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0495A2-4A3E-443E-8FE8-0CDCCF2E8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B4213-D29E-45E1-9538-5A32F90A9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153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2A4E11-4ACA-474F-971E-7542D624A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3837D8-7B9F-43B3-9EAB-90931DC8E0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E3DA0F-0A1C-4AB4-A8F3-D965B584ED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B446F-7BB7-483D-9762-C592451F70F2}" type="datetime1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B882A5-7DD6-4118-82B4-77AAAA912D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By Omar Rana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6F0830-60B2-4924-A647-AE6EF6264B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B4213-D29E-45E1-9538-5A32F90A9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439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eb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eb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eb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FC13D-D189-4122-B03C-672CA7A74E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5550" y="1099271"/>
            <a:ext cx="4508341" cy="2387600"/>
          </a:xfrm>
        </p:spPr>
        <p:txBody>
          <a:bodyPr/>
          <a:lstStyle/>
          <a:p>
            <a:r>
              <a:rPr lang="en-US" altLang="en-US" b="1" dirty="0">
                <a:solidFill>
                  <a:srgbClr val="002060"/>
                </a:solidFill>
                <a:ea typeface="ＭＳ Ｐゴシック" panose="020B0600070205080204" pitchFamily="34" charset="-128"/>
              </a:rPr>
              <a:t>Software Testing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5" name="Pentagon 4"/>
          <p:cNvSpPr/>
          <p:nvPr/>
        </p:nvSpPr>
        <p:spPr>
          <a:xfrm>
            <a:off x="0" y="5680364"/>
            <a:ext cx="3897745" cy="1177636"/>
          </a:xfrm>
          <a:prstGeom prst="homePlate">
            <a:avLst/>
          </a:prstGeom>
          <a:solidFill>
            <a:srgbClr val="00206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Omar Rana</a:t>
            </a:r>
            <a:endParaRPr lang="en-US"/>
          </a:p>
        </p:txBody>
      </p:sp>
      <p:pic>
        <p:nvPicPr>
          <p:cNvPr id="7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5093" y="0"/>
            <a:ext cx="1036907" cy="1293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89401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40695C9-9879-77AA-C51B-A4D55BBAB9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773311"/>
            <a:ext cx="10515600" cy="53239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800" dirty="0">
                <a:solidFill>
                  <a:srgbClr val="002060"/>
                </a:solidFill>
                <a:ea typeface="ＭＳ Ｐゴシック" panose="020B0600070205080204" pitchFamily="34" charset="-128"/>
              </a:rPr>
              <a:t>Types of tests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0924FC41-AF15-09D1-455C-62A59AE5818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1782221"/>
            <a:ext cx="10515600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C00000"/>
                </a:solidFill>
              </a:rPr>
              <a:t>White </a:t>
            </a:r>
            <a:r>
              <a:rPr lang="en-US" b="1" dirty="0">
                <a:solidFill>
                  <a:srgbClr val="C00000"/>
                </a:solidFill>
              </a:rPr>
              <a:t>Box </a:t>
            </a:r>
            <a:r>
              <a:rPr lang="en-US" dirty="0"/>
              <a:t>testing requires developers with code expertise, </a:t>
            </a:r>
            <a:r>
              <a:rPr lang="en-US" dirty="0" smtClean="0"/>
              <a:t>examines </a:t>
            </a:r>
            <a:r>
              <a:rPr lang="en-US" dirty="0"/>
              <a:t>code and logic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C00000"/>
                </a:solidFill>
              </a:rPr>
              <a:t>Black </a:t>
            </a:r>
            <a:r>
              <a:rPr lang="en-US" b="1" dirty="0">
                <a:solidFill>
                  <a:srgbClr val="C00000"/>
                </a:solidFill>
              </a:rPr>
              <a:t>Box </a:t>
            </a:r>
            <a:r>
              <a:rPr lang="en-US" dirty="0"/>
              <a:t>testing can be performed by testers without coding </a:t>
            </a:r>
            <a:r>
              <a:rPr lang="en-US" dirty="0" smtClean="0"/>
              <a:t>knowledge, this type of testing </a:t>
            </a:r>
            <a:r>
              <a:rPr lang="en-US" dirty="0"/>
              <a:t>focuses on functionality without internal knowledge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C00000"/>
                </a:solidFill>
              </a:rPr>
              <a:t>Grey </a:t>
            </a:r>
            <a:r>
              <a:rPr lang="en-US" b="1" dirty="0">
                <a:solidFill>
                  <a:srgbClr val="C00000"/>
                </a:solidFill>
              </a:rPr>
              <a:t>Box </a:t>
            </a:r>
            <a:r>
              <a:rPr lang="en-US" dirty="0"/>
              <a:t>testing is particularly effective when </a:t>
            </a:r>
            <a:r>
              <a:rPr lang="en-US" b="1" dirty="0">
                <a:solidFill>
                  <a:srgbClr val="C00000"/>
                </a:solidFill>
              </a:rPr>
              <a:t>security vulnerabilities </a:t>
            </a:r>
            <a:r>
              <a:rPr lang="en-US" dirty="0"/>
              <a:t>must be tested, as it combines both functional and </a:t>
            </a:r>
            <a:r>
              <a:rPr lang="en-US" dirty="0" smtClean="0"/>
              <a:t>partial </a:t>
            </a:r>
            <a:r>
              <a:rPr lang="en-US" dirty="0"/>
              <a:t>internal knowledge for targeted testing. 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By Omar Rana</a:t>
            </a:r>
            <a:endParaRPr lang="en-US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77C5264-D28C-8B8D-CAC9-5B435C314FC3}"/>
              </a:ext>
            </a:extLst>
          </p:cNvPr>
          <p:cNvSpPr txBox="1">
            <a:spLocks noChangeArrowheads="1"/>
          </p:cNvSpPr>
          <p:nvPr/>
        </p:nvSpPr>
        <p:spPr>
          <a:xfrm>
            <a:off x="479982" y="0"/>
            <a:ext cx="10515600" cy="9281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en-US" sz="3200" dirty="0" smtClean="0">
                <a:solidFill>
                  <a:srgbClr val="002060"/>
                </a:solidFill>
                <a:ea typeface="ＭＳ Ｐゴシック" panose="020B0600070205080204" pitchFamily="34" charset="-128"/>
              </a:rPr>
              <a:t>Software Testing</a:t>
            </a:r>
            <a:endParaRPr lang="en-US" altLang="en-US" sz="3200" dirty="0">
              <a:solidFill>
                <a:srgbClr val="002060"/>
              </a:solidFill>
              <a:ea typeface="ＭＳ Ｐゴシック" panose="020B0600070205080204" pitchFamily="34" charset="-128"/>
            </a:endParaRPr>
          </a:p>
        </p:txBody>
      </p:sp>
      <p:pic>
        <p:nvPicPr>
          <p:cNvPr id="6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5093" y="0"/>
            <a:ext cx="1036907" cy="1293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078" b="3734"/>
          <a:stretch/>
        </p:blipFill>
        <p:spPr>
          <a:xfrm>
            <a:off x="479982" y="1293235"/>
            <a:ext cx="11065842" cy="5474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669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earn Software Testing Tutorial - javatpoint">
            <a:extLst>
              <a:ext uri="{FF2B5EF4-FFF2-40B4-BE49-F238E27FC236}">
                <a16:creationId xmlns:a16="http://schemas.microsoft.com/office/drawing/2014/main" id="{510B6300-7A46-6D0D-8C33-CEDF91260B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52184" y="789322"/>
            <a:ext cx="8458200" cy="5905500"/>
          </a:xfrm>
          <a:prstGeom prst="rect">
            <a:avLst/>
          </a:prstGeom>
          <a:noFill/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Omar Rana</a:t>
            </a:r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77C5264-D28C-8B8D-CAC9-5B435C314FC3}"/>
              </a:ext>
            </a:extLst>
          </p:cNvPr>
          <p:cNvSpPr txBox="1">
            <a:spLocks noChangeArrowheads="1"/>
          </p:cNvSpPr>
          <p:nvPr/>
        </p:nvSpPr>
        <p:spPr>
          <a:xfrm>
            <a:off x="479982" y="0"/>
            <a:ext cx="10515600" cy="9281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en-US" sz="3200" dirty="0" smtClean="0">
                <a:solidFill>
                  <a:srgbClr val="002060"/>
                </a:solidFill>
                <a:ea typeface="ＭＳ Ｐゴシック" panose="020B0600070205080204" pitchFamily="34" charset="-128"/>
              </a:rPr>
              <a:t>Software Testing</a:t>
            </a:r>
            <a:endParaRPr lang="en-US" altLang="en-US" sz="3200" dirty="0">
              <a:solidFill>
                <a:srgbClr val="002060"/>
              </a:solidFill>
              <a:ea typeface="ＭＳ Ｐゴシック" panose="020B0600070205080204" pitchFamily="34" charset="-128"/>
            </a:endParaRPr>
          </a:p>
        </p:txBody>
      </p:sp>
      <p:pic>
        <p:nvPicPr>
          <p:cNvPr id="6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5093" y="0"/>
            <a:ext cx="1036907" cy="1293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36F8091F-E630-F9E5-19DD-26FD240929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6"/>
            <a:ext cx="10515600" cy="760414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800" dirty="0">
                <a:solidFill>
                  <a:srgbClr val="002060"/>
                </a:solidFill>
                <a:ea typeface="ＭＳ Ｐゴシック" panose="020B0600070205080204" pitchFamily="34" charset="-128"/>
              </a:rPr>
              <a:t>Black box </a:t>
            </a:r>
            <a:r>
              <a:rPr lang="en-US" altLang="en-US" sz="2800" dirty="0" smtClean="0">
                <a:solidFill>
                  <a:srgbClr val="002060"/>
                </a:solidFill>
                <a:ea typeface="ＭＳ Ｐゴシック" panose="020B0600070205080204" pitchFamily="34" charset="-128"/>
              </a:rPr>
              <a:t>testing</a:t>
            </a:r>
            <a:endParaRPr lang="en-US" altLang="en-US" sz="2800" dirty="0">
              <a:solidFill>
                <a:srgbClr val="002060"/>
              </a:solidFill>
              <a:ea typeface="ＭＳ Ｐゴシック" panose="020B0600070205080204" pitchFamily="34" charset="-128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7075128" y="543470"/>
            <a:ext cx="3659363" cy="787249"/>
            <a:chOff x="2727325" y="1905000"/>
            <a:chExt cx="6035675" cy="1600200"/>
          </a:xfrm>
        </p:grpSpPr>
        <p:sp>
          <p:nvSpPr>
            <p:cNvPr id="9220" name="AutoShape 4">
              <a:extLst>
                <a:ext uri="{FF2B5EF4-FFF2-40B4-BE49-F238E27FC236}">
                  <a16:creationId xmlns:a16="http://schemas.microsoft.com/office/drawing/2014/main" id="{98EA1C9E-1DCC-12B3-18BD-2D73584755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3000" y="1905000"/>
              <a:ext cx="1828800" cy="1600200"/>
            </a:xfrm>
            <a:prstGeom prst="cube">
              <a:avLst>
                <a:gd name="adj" fmla="val 25000"/>
              </a:avLst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rgbClr val="FFFF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9221" name="Line 5">
              <a:extLst>
                <a:ext uri="{FF2B5EF4-FFF2-40B4-BE49-F238E27FC236}">
                  <a16:creationId xmlns:a16="http://schemas.microsoft.com/office/drawing/2014/main" id="{3F4538BC-25A2-76EB-7EDD-9457E36F81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19400" y="2743200"/>
              <a:ext cx="1524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PK"/>
            </a:p>
          </p:txBody>
        </p:sp>
        <p:sp>
          <p:nvSpPr>
            <p:cNvPr id="9222" name="Line 6">
              <a:extLst>
                <a:ext uri="{FF2B5EF4-FFF2-40B4-BE49-F238E27FC236}">
                  <a16:creationId xmlns:a16="http://schemas.microsoft.com/office/drawing/2014/main" id="{17226EAF-3AEC-8A74-EC18-F1C466B0C4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62800" y="2667000"/>
              <a:ext cx="1600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PK"/>
            </a:p>
          </p:txBody>
        </p:sp>
        <p:sp>
          <p:nvSpPr>
            <p:cNvPr id="9223" name="Text Box 7">
              <a:extLst>
                <a:ext uri="{FF2B5EF4-FFF2-40B4-BE49-F238E27FC236}">
                  <a16:creationId xmlns:a16="http://schemas.microsoft.com/office/drawing/2014/main" id="{D0A0C51E-DDC9-E0DE-C4FC-835EF83223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27325" y="2093913"/>
              <a:ext cx="679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800000"/>
                  </a:solidFill>
                  <a:latin typeface="Arial" panose="020B0604020202020204" pitchFamily="34" charset="0"/>
                </a:rPr>
                <a:t>input</a:t>
              </a:r>
            </a:p>
          </p:txBody>
        </p:sp>
        <p:sp>
          <p:nvSpPr>
            <p:cNvPr id="9224" name="Text Box 8">
              <a:extLst>
                <a:ext uri="{FF2B5EF4-FFF2-40B4-BE49-F238E27FC236}">
                  <a16:creationId xmlns:a16="http://schemas.microsoft.com/office/drawing/2014/main" id="{C57B4ACE-8F33-C6BD-4857-BDFF11C63A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27925" y="2170113"/>
              <a:ext cx="8191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800000"/>
                  </a:solidFill>
                  <a:latin typeface="Arial" panose="020B0604020202020204" pitchFamily="34" charset="0"/>
                </a:rPr>
                <a:t>output</a:t>
              </a:r>
            </a:p>
          </p:txBody>
        </p:sp>
        <p:sp>
          <p:nvSpPr>
            <p:cNvPr id="9225" name="Text Box 9">
              <a:extLst>
                <a:ext uri="{FF2B5EF4-FFF2-40B4-BE49-F238E27FC236}">
                  <a16:creationId xmlns:a16="http://schemas.microsoft.com/office/drawing/2014/main" id="{4A7ECDFE-4C74-489B-4DE7-D0B5A3E486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05400" y="2667001"/>
              <a:ext cx="10668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dirty="0">
                  <a:solidFill>
                    <a:srgbClr val="FFFF00"/>
                  </a:solidFill>
                  <a:latin typeface="Arial" panose="020B0604020202020204" pitchFamily="34" charset="0"/>
                </a:rPr>
                <a:t>interface</a:t>
              </a:r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Omar Rana</a:t>
            </a:r>
            <a:endParaRPr lang="en-US"/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13252CF1-3CFB-8E0E-D430-ACB1BDA6855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79982" y="1366387"/>
            <a:ext cx="12021312" cy="5322101"/>
          </a:xfrm>
        </p:spPr>
        <p:txBody>
          <a:bodyPr>
            <a:noAutofit/>
          </a:bodyPr>
          <a:lstStyle/>
          <a:p>
            <a:pPr marL="0" indent="0" fontAlgn="ctr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Unit </a:t>
            </a:r>
            <a:r>
              <a:rPr lang="en-US" sz="2400" b="1" dirty="0">
                <a:solidFill>
                  <a:srgbClr val="FF0000"/>
                </a:solidFill>
              </a:rPr>
              <a:t>Testing:</a:t>
            </a:r>
            <a:r>
              <a:rPr lang="en-US" sz="2400" dirty="0"/>
              <a:t> Testing individual components or modules of the software. </a:t>
            </a:r>
          </a:p>
          <a:p>
            <a:pPr marL="0" indent="0" fontAlgn="ctr">
              <a:buNone/>
            </a:pPr>
            <a:r>
              <a:rPr lang="en-US" sz="2400" b="1" dirty="0">
                <a:solidFill>
                  <a:srgbClr val="FF0000"/>
                </a:solidFill>
              </a:rPr>
              <a:t>Integration Testing:</a:t>
            </a:r>
            <a:r>
              <a:rPr lang="en-US" sz="2400" dirty="0"/>
              <a:t> Testing the interaction between different modules or components. </a:t>
            </a:r>
          </a:p>
          <a:p>
            <a:pPr marL="0" indent="0" fontAlgn="ctr">
              <a:buNone/>
            </a:pPr>
            <a:r>
              <a:rPr lang="en-US" sz="2400" b="1" dirty="0">
                <a:solidFill>
                  <a:srgbClr val="FF0000"/>
                </a:solidFill>
              </a:rPr>
              <a:t>System Testing:</a:t>
            </a:r>
            <a:r>
              <a:rPr lang="en-US" sz="2400" dirty="0"/>
              <a:t> Testing the entire system as a whole to ensure it meets the requirements. </a:t>
            </a:r>
          </a:p>
          <a:p>
            <a:pPr marL="0" indent="0" fontAlgn="ctr">
              <a:buNone/>
            </a:pPr>
            <a:r>
              <a:rPr lang="en-US" sz="2400" b="1" dirty="0">
                <a:solidFill>
                  <a:srgbClr val="FF0000"/>
                </a:solidFill>
              </a:rPr>
              <a:t>User Acceptance Testing (UAT):</a:t>
            </a:r>
            <a:r>
              <a:rPr lang="en-US" sz="2400" dirty="0"/>
              <a:t> Testing by end-users to ensure the software meets their needs and expectations. </a:t>
            </a:r>
          </a:p>
          <a:p>
            <a:pPr marL="0" indent="0" fontAlgn="ctr">
              <a:buNone/>
            </a:pPr>
            <a:r>
              <a:rPr lang="en-US" sz="2400" b="1" dirty="0">
                <a:solidFill>
                  <a:srgbClr val="FF0000"/>
                </a:solidFill>
              </a:rPr>
              <a:t>Performance Testing:</a:t>
            </a:r>
            <a:r>
              <a:rPr lang="en-US" sz="2400" dirty="0"/>
              <a:t> Evaluating the software's performance under different </a:t>
            </a:r>
            <a:r>
              <a:rPr lang="en-US" sz="2400" dirty="0" smtClean="0"/>
              <a:t>conditions </a:t>
            </a:r>
            <a:r>
              <a:rPr lang="en-US" sz="2400" dirty="0">
                <a:ea typeface="+mn-lt"/>
                <a:cs typeface="+mn-lt"/>
              </a:rPr>
              <a:t>such as speed, scalability, and stability</a:t>
            </a:r>
            <a:r>
              <a:rPr lang="en-US" sz="2400" dirty="0" smtClean="0"/>
              <a:t>.</a:t>
            </a:r>
            <a:r>
              <a:rPr lang="en-US" sz="2400" dirty="0"/>
              <a:t> </a:t>
            </a:r>
          </a:p>
          <a:p>
            <a:pPr marL="0" indent="0" fontAlgn="ctr">
              <a:buNone/>
            </a:pPr>
            <a:r>
              <a:rPr lang="en-US" sz="2400" b="1" dirty="0">
                <a:solidFill>
                  <a:srgbClr val="FF0000"/>
                </a:solidFill>
              </a:rPr>
              <a:t>Security Testing:</a:t>
            </a:r>
            <a:r>
              <a:rPr lang="en-US" sz="2400" dirty="0"/>
              <a:t> Assessing the software's security vulnerabilities. </a:t>
            </a:r>
          </a:p>
          <a:p>
            <a:pPr marL="0" indent="0" fontAlgn="ctr">
              <a:buNone/>
            </a:pPr>
            <a:r>
              <a:rPr lang="en-US" sz="2400" b="1" dirty="0">
                <a:solidFill>
                  <a:srgbClr val="FF0000"/>
                </a:solidFill>
              </a:rPr>
              <a:t>Static Testing:</a:t>
            </a:r>
            <a:r>
              <a:rPr lang="en-US" sz="2400" dirty="0"/>
              <a:t> Reviewing code and documentation without executing the software. 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dirty="0" smtClean="0">
                <a:solidFill>
                  <a:srgbClr val="FF0000"/>
                </a:solidFill>
              </a:rPr>
              <a:t>Dynamic </a:t>
            </a:r>
            <a:r>
              <a:rPr lang="en-US" sz="2400" b="1" dirty="0">
                <a:solidFill>
                  <a:srgbClr val="FF0000"/>
                </a:solidFill>
              </a:rPr>
              <a:t>Testing:</a:t>
            </a:r>
            <a:r>
              <a:rPr lang="en-US" sz="2400" dirty="0"/>
              <a:t> Executing the software and observing its behavior. 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ea typeface="+mn-lt"/>
                <a:cs typeface="+mn-lt"/>
              </a:rPr>
              <a:t>Regression testing</a:t>
            </a:r>
            <a:r>
              <a:rPr lang="en-US" sz="2400" dirty="0">
                <a:ea typeface="+mn-lt"/>
                <a:cs typeface="+mn-lt"/>
              </a:rPr>
              <a:t> – Tests the software after changes or modifications have been made to ensure the changes have not introduced new defects.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B77C5264-D28C-8B8D-CAC9-5B435C314FC3}"/>
              </a:ext>
            </a:extLst>
          </p:cNvPr>
          <p:cNvSpPr txBox="1">
            <a:spLocks noChangeArrowheads="1"/>
          </p:cNvSpPr>
          <p:nvPr/>
        </p:nvSpPr>
        <p:spPr>
          <a:xfrm>
            <a:off x="479982" y="0"/>
            <a:ext cx="10515600" cy="9281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en-US" sz="3200" dirty="0" smtClean="0">
                <a:solidFill>
                  <a:srgbClr val="002060"/>
                </a:solidFill>
                <a:ea typeface="ＭＳ Ｐゴシック" panose="020B0600070205080204" pitchFamily="34" charset="-128"/>
              </a:rPr>
              <a:t>Software Testing</a:t>
            </a:r>
            <a:endParaRPr lang="en-US" altLang="en-US" sz="3200" dirty="0">
              <a:solidFill>
                <a:srgbClr val="002060"/>
              </a:solidFill>
              <a:ea typeface="ＭＳ Ｐゴシック" panose="020B0600070205080204" pitchFamily="34" charset="-128"/>
            </a:endParaRPr>
          </a:p>
        </p:txBody>
      </p:sp>
      <p:pic>
        <p:nvPicPr>
          <p:cNvPr id="14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5093" y="0"/>
            <a:ext cx="1036907" cy="1293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>
            <a:extLst>
              <a:ext uri="{FF2B5EF4-FFF2-40B4-BE49-F238E27FC236}">
                <a16:creationId xmlns:a16="http://schemas.microsoft.com/office/drawing/2014/main" id="{B9F64CDE-9E7C-49C6-800C-B35F826B4A4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1293233"/>
            <a:ext cx="10157382" cy="4754398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Advantage:  </a:t>
            </a:r>
            <a:endParaRPr lang="en-US" altLang="en-US" sz="2400" dirty="0" smtClean="0">
              <a:ea typeface="ＭＳ Ｐゴシック" panose="020B0600070205080204" pitchFamily="34" charset="-128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 dirty="0" smtClean="0">
                <a:solidFill>
                  <a:srgbClr val="C00000"/>
                </a:solidFill>
                <a:latin typeface="Google Sans"/>
              </a:rPr>
              <a:t>Simulates </a:t>
            </a:r>
            <a:r>
              <a:rPr lang="en-US" altLang="en-US" sz="2400" b="1" dirty="0">
                <a:solidFill>
                  <a:srgbClr val="C00000"/>
                </a:solidFill>
                <a:latin typeface="Google Sans"/>
              </a:rPr>
              <a:t>Real-World Usage:</a:t>
            </a:r>
            <a:r>
              <a:rPr lang="en-US" altLang="en-US" sz="2400" dirty="0">
                <a:solidFill>
                  <a:schemeClr val="tx2">
                    <a:lumMod val="50000"/>
                  </a:schemeClr>
                </a:solidFill>
                <a:latin typeface="Google Sans"/>
              </a:rPr>
              <a:t> Testers test the software as end-users would, focusing on how it behaves in real-world scenarios. 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C00000"/>
                </a:solidFill>
                <a:latin typeface="Google Sans"/>
              </a:rPr>
              <a:t>Independent of Implementation:</a:t>
            </a:r>
            <a:r>
              <a:rPr lang="en-US" altLang="en-US" sz="2400" dirty="0">
                <a:solidFill>
                  <a:schemeClr val="tx2">
                    <a:lumMod val="50000"/>
                  </a:schemeClr>
                </a:solidFill>
                <a:latin typeface="Google Sans"/>
              </a:rPr>
              <a:t> Testers don't need to understand the code or internal workings, making it easier to train and utilize testers. </a:t>
            </a:r>
          </a:p>
          <a:p>
            <a:pPr marL="0" indent="0" eaLnBrk="1" hangingPunct="1">
              <a:buNone/>
            </a:pPr>
            <a:endParaRPr lang="en-US" altLang="en-US" sz="2400" dirty="0" smtClean="0">
              <a:latin typeface="Arial" panose="020B0604020202020204" pitchFamily="34" charset="0"/>
            </a:endParaRPr>
          </a:p>
          <a:p>
            <a:pPr marL="0" indent="0" eaLnBrk="1" hangingPunct="1">
              <a:buNone/>
            </a:pPr>
            <a:r>
              <a:rPr lang="en-US" altLang="en-US" sz="2400" dirty="0" smtClean="0">
                <a:ea typeface="ＭＳ Ｐゴシック" panose="020B0600070205080204" pitchFamily="34" charset="-128"/>
              </a:rPr>
              <a:t>Disadvantage</a:t>
            </a:r>
            <a:r>
              <a:rPr lang="en-US" altLang="en-US" sz="2400" dirty="0">
                <a:ea typeface="ＭＳ Ｐゴシック" panose="020B0600070205080204" pitchFamily="34" charset="-128"/>
              </a:rPr>
              <a:t>:  </a:t>
            </a:r>
            <a:endParaRPr lang="en-US" altLang="en-US" sz="2400" dirty="0" smtClean="0">
              <a:ea typeface="ＭＳ Ｐゴシック" panose="020B0600070205080204" pitchFamily="34" charset="-128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 dirty="0" smtClean="0">
                <a:solidFill>
                  <a:srgbClr val="C00000"/>
                </a:solidFill>
                <a:latin typeface="Google Sans"/>
              </a:rPr>
              <a:t>Limited </a:t>
            </a:r>
            <a:r>
              <a:rPr lang="en-US" altLang="en-US" sz="2400" b="1" dirty="0">
                <a:solidFill>
                  <a:srgbClr val="C00000"/>
                </a:solidFill>
                <a:latin typeface="Google Sans"/>
              </a:rPr>
              <a:t>Coverage:</a:t>
            </a:r>
            <a:r>
              <a:rPr lang="en-US" altLang="en-US" sz="2400" dirty="0">
                <a:solidFill>
                  <a:schemeClr val="tx2">
                    <a:lumMod val="50000"/>
                  </a:schemeClr>
                </a:solidFill>
                <a:latin typeface="Google Sans"/>
              </a:rPr>
              <a:t> Black box testing may not identify all potential issues, especially those related to internal logic or code structure. 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C00000"/>
                </a:solidFill>
                <a:latin typeface="Google Sans"/>
              </a:rPr>
              <a:t>Requires Thorough Requirements:</a:t>
            </a:r>
            <a:r>
              <a:rPr lang="en-US" altLang="en-US" sz="2400" dirty="0">
                <a:solidFill>
                  <a:srgbClr val="C00000"/>
                </a:solidFill>
                <a:latin typeface="Google Sans"/>
              </a:rPr>
              <a:t> </a:t>
            </a:r>
            <a:r>
              <a:rPr lang="en-US" altLang="en-US" sz="2400" dirty="0">
                <a:solidFill>
                  <a:schemeClr val="tx2">
                    <a:lumMod val="50000"/>
                  </a:schemeClr>
                </a:solidFill>
                <a:latin typeface="Google Sans"/>
              </a:rPr>
              <a:t>Accurate and complete specifications are </a:t>
            </a:r>
            <a:r>
              <a:rPr lang="en-US" altLang="en-US" sz="2400" dirty="0" smtClean="0">
                <a:solidFill>
                  <a:schemeClr val="tx2">
                    <a:lumMod val="50000"/>
                  </a:schemeClr>
                </a:solidFill>
                <a:latin typeface="Google Sans"/>
              </a:rPr>
              <a:t>critical </a:t>
            </a:r>
            <a:r>
              <a:rPr lang="en-US" altLang="en-US" sz="2400" dirty="0">
                <a:solidFill>
                  <a:schemeClr val="tx2">
                    <a:lumMod val="50000"/>
                  </a:schemeClr>
                </a:solidFill>
                <a:latin typeface="Google Sans"/>
              </a:rPr>
              <a:t>for effective black box testing. 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/>
            <a:endParaRPr lang="en-US" altLang="en-US" sz="2400" dirty="0"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sz="2400" dirty="0">
              <a:ea typeface="ＭＳ Ｐゴシック" panose="020B0600070205080204" pitchFamily="34" charset="-128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Omar Rana</a:t>
            </a:r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36F8091F-E630-F9E5-19DD-26FD2409294B}"/>
              </a:ext>
            </a:extLst>
          </p:cNvPr>
          <p:cNvSpPr txBox="1">
            <a:spLocks noChangeArrowheads="1"/>
          </p:cNvSpPr>
          <p:nvPr/>
        </p:nvSpPr>
        <p:spPr>
          <a:xfrm>
            <a:off x="838200" y="365126"/>
            <a:ext cx="10515600" cy="7604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2800" smtClean="0">
                <a:solidFill>
                  <a:srgbClr val="002060"/>
                </a:solidFill>
                <a:ea typeface="ＭＳ Ｐゴシック" panose="020B0600070205080204" pitchFamily="34" charset="-128"/>
              </a:rPr>
              <a:t>Black box testing</a:t>
            </a:r>
            <a:endParaRPr lang="en-US" altLang="en-US" sz="2800" dirty="0">
              <a:solidFill>
                <a:srgbClr val="002060"/>
              </a:solidFill>
              <a:ea typeface="ＭＳ Ｐゴシック" panose="020B0600070205080204" pitchFamily="34" charset="-128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7075128" y="543470"/>
            <a:ext cx="3659363" cy="787249"/>
            <a:chOff x="2727325" y="1905000"/>
            <a:chExt cx="6035675" cy="1600200"/>
          </a:xfrm>
        </p:grpSpPr>
        <p:sp>
          <p:nvSpPr>
            <p:cNvPr id="7" name="AutoShape 4">
              <a:extLst>
                <a:ext uri="{FF2B5EF4-FFF2-40B4-BE49-F238E27FC236}">
                  <a16:creationId xmlns:a16="http://schemas.microsoft.com/office/drawing/2014/main" id="{98EA1C9E-1DCC-12B3-18BD-2D73584755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3000" y="1905000"/>
              <a:ext cx="1828800" cy="1600200"/>
            </a:xfrm>
            <a:prstGeom prst="cube">
              <a:avLst>
                <a:gd name="adj" fmla="val 25000"/>
              </a:avLst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rgbClr val="FFFF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8" name="Line 5">
              <a:extLst>
                <a:ext uri="{FF2B5EF4-FFF2-40B4-BE49-F238E27FC236}">
                  <a16:creationId xmlns:a16="http://schemas.microsoft.com/office/drawing/2014/main" id="{3F4538BC-25A2-76EB-7EDD-9457E36F81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19400" y="2743200"/>
              <a:ext cx="1524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PK"/>
            </a:p>
          </p:txBody>
        </p:sp>
        <p:sp>
          <p:nvSpPr>
            <p:cNvPr id="9" name="Line 6">
              <a:extLst>
                <a:ext uri="{FF2B5EF4-FFF2-40B4-BE49-F238E27FC236}">
                  <a16:creationId xmlns:a16="http://schemas.microsoft.com/office/drawing/2014/main" id="{17226EAF-3AEC-8A74-EC18-F1C466B0C4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62800" y="2667000"/>
              <a:ext cx="1600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PK"/>
            </a:p>
          </p:txBody>
        </p:sp>
        <p:sp>
          <p:nvSpPr>
            <p:cNvPr id="10" name="Text Box 7">
              <a:extLst>
                <a:ext uri="{FF2B5EF4-FFF2-40B4-BE49-F238E27FC236}">
                  <a16:creationId xmlns:a16="http://schemas.microsoft.com/office/drawing/2014/main" id="{D0A0C51E-DDC9-E0DE-C4FC-835EF83223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27325" y="2093913"/>
              <a:ext cx="679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800000"/>
                  </a:solidFill>
                  <a:latin typeface="Arial" panose="020B0604020202020204" pitchFamily="34" charset="0"/>
                </a:rPr>
                <a:t>input</a:t>
              </a:r>
            </a:p>
          </p:txBody>
        </p:sp>
        <p:sp>
          <p:nvSpPr>
            <p:cNvPr id="11" name="Text Box 8">
              <a:extLst>
                <a:ext uri="{FF2B5EF4-FFF2-40B4-BE49-F238E27FC236}">
                  <a16:creationId xmlns:a16="http://schemas.microsoft.com/office/drawing/2014/main" id="{C57B4ACE-8F33-C6BD-4857-BDFF11C63A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27925" y="2170113"/>
              <a:ext cx="8191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800000"/>
                  </a:solidFill>
                  <a:latin typeface="Arial" panose="020B0604020202020204" pitchFamily="34" charset="0"/>
                </a:rPr>
                <a:t>output</a:t>
              </a:r>
            </a:p>
          </p:txBody>
        </p:sp>
        <p:sp>
          <p:nvSpPr>
            <p:cNvPr id="12" name="Text Box 9">
              <a:extLst>
                <a:ext uri="{FF2B5EF4-FFF2-40B4-BE49-F238E27FC236}">
                  <a16:creationId xmlns:a16="http://schemas.microsoft.com/office/drawing/2014/main" id="{4A7ECDFE-4C74-489B-4DE7-D0B5A3E486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05400" y="2667001"/>
              <a:ext cx="10668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dirty="0">
                  <a:solidFill>
                    <a:srgbClr val="FFFF00"/>
                  </a:solidFill>
                  <a:latin typeface="Arial" panose="020B0604020202020204" pitchFamily="34" charset="0"/>
                </a:rPr>
                <a:t>interface</a:t>
              </a:r>
            </a:p>
          </p:txBody>
        </p:sp>
      </p:grpSp>
      <p:sp>
        <p:nvSpPr>
          <p:cNvPr id="13" name="Rectangle 2">
            <a:extLst>
              <a:ext uri="{FF2B5EF4-FFF2-40B4-BE49-F238E27FC236}">
                <a16:creationId xmlns:a16="http://schemas.microsoft.com/office/drawing/2014/main" id="{B77C5264-D28C-8B8D-CAC9-5B435C314FC3}"/>
              </a:ext>
            </a:extLst>
          </p:cNvPr>
          <p:cNvSpPr txBox="1">
            <a:spLocks noChangeArrowheads="1"/>
          </p:cNvSpPr>
          <p:nvPr/>
        </p:nvSpPr>
        <p:spPr>
          <a:xfrm>
            <a:off x="479982" y="0"/>
            <a:ext cx="10515600" cy="9281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en-US" sz="3200" dirty="0" smtClean="0">
                <a:solidFill>
                  <a:srgbClr val="002060"/>
                </a:solidFill>
                <a:ea typeface="ＭＳ Ｐゴシック" panose="020B0600070205080204" pitchFamily="34" charset="-128"/>
              </a:rPr>
              <a:t>Software Testing</a:t>
            </a:r>
            <a:endParaRPr lang="en-US" altLang="en-US" sz="3200" dirty="0">
              <a:solidFill>
                <a:srgbClr val="002060"/>
              </a:solidFill>
              <a:ea typeface="ＭＳ Ｐゴシック" panose="020B0600070205080204" pitchFamily="34" charset="-128"/>
            </a:endParaRPr>
          </a:p>
        </p:txBody>
      </p:sp>
      <p:pic>
        <p:nvPicPr>
          <p:cNvPr id="14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5093" y="0"/>
            <a:ext cx="1036907" cy="1293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36F8091F-E630-F9E5-19DD-26FD240929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6"/>
            <a:ext cx="10515600" cy="760414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800" dirty="0" smtClean="0">
                <a:solidFill>
                  <a:srgbClr val="002060"/>
                </a:solidFill>
                <a:ea typeface="ＭＳ Ｐゴシック" panose="020B0600070205080204" pitchFamily="34" charset="-128"/>
              </a:rPr>
              <a:t>White</a:t>
            </a:r>
            <a:r>
              <a:rPr lang="en-US" altLang="en-US" sz="2800" dirty="0" smtClean="0">
                <a:solidFill>
                  <a:srgbClr val="00206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800" dirty="0">
                <a:solidFill>
                  <a:srgbClr val="002060"/>
                </a:solidFill>
                <a:ea typeface="ＭＳ Ｐゴシック" panose="020B0600070205080204" pitchFamily="34" charset="-128"/>
              </a:rPr>
              <a:t>box </a:t>
            </a:r>
            <a:r>
              <a:rPr lang="en-US" altLang="en-US" sz="2800" dirty="0" smtClean="0">
                <a:solidFill>
                  <a:srgbClr val="002060"/>
                </a:solidFill>
                <a:ea typeface="ＭＳ Ｐゴシック" panose="020B0600070205080204" pitchFamily="34" charset="-128"/>
              </a:rPr>
              <a:t>testing</a:t>
            </a:r>
            <a:endParaRPr lang="en-US" altLang="en-US" sz="2800" dirty="0">
              <a:solidFill>
                <a:srgbClr val="00206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Omar Rana</a:t>
            </a:r>
            <a:endParaRPr lang="en-US"/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13252CF1-3CFB-8E0E-D430-ACB1BDA6855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2909" y="1216811"/>
            <a:ext cx="6354451" cy="5322101"/>
          </a:xfrm>
        </p:spPr>
        <p:txBody>
          <a:bodyPr>
            <a:no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800" b="1" dirty="0">
                <a:solidFill>
                  <a:srgbClr val="001D35"/>
                </a:solidFill>
                <a:latin typeface="Google Sans"/>
              </a:rPr>
              <a:t>Types of White Box Testing:</a:t>
            </a:r>
            <a:endParaRPr lang="en-US" altLang="en-US" sz="1800" dirty="0">
              <a:solidFill>
                <a:srgbClr val="001D35"/>
              </a:solidFill>
              <a:latin typeface="Google Sans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800" b="1" dirty="0">
                <a:solidFill>
                  <a:srgbClr val="001D35"/>
                </a:solidFill>
                <a:latin typeface="Google Sans"/>
              </a:rPr>
              <a:t>Path Testing:</a:t>
            </a:r>
            <a:r>
              <a:rPr lang="en-US" altLang="en-US" sz="1800" dirty="0">
                <a:solidFill>
                  <a:srgbClr val="001D35"/>
                </a:solidFill>
                <a:latin typeface="Google Sans"/>
              </a:rPr>
              <a:t> Tests all possible paths through the code. 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800" b="1" dirty="0">
                <a:solidFill>
                  <a:srgbClr val="001D35"/>
                </a:solidFill>
                <a:latin typeface="Google Sans"/>
              </a:rPr>
              <a:t>Loop Testing:</a:t>
            </a:r>
            <a:r>
              <a:rPr lang="en-US" altLang="en-US" sz="1800" dirty="0">
                <a:solidFill>
                  <a:srgbClr val="001D35"/>
                </a:solidFill>
                <a:latin typeface="Google Sans"/>
              </a:rPr>
              <a:t> Focuses on testing the loops within the application. 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800" b="1" dirty="0">
                <a:solidFill>
                  <a:srgbClr val="001D35"/>
                </a:solidFill>
                <a:latin typeface="Google Sans"/>
              </a:rPr>
              <a:t>Data Flow Testing:</a:t>
            </a:r>
            <a:r>
              <a:rPr lang="en-US" altLang="en-US" sz="1800" dirty="0">
                <a:solidFill>
                  <a:srgbClr val="001D35"/>
                </a:solidFill>
                <a:latin typeface="Google Sans"/>
              </a:rPr>
              <a:t> Tracks the flow of data within the code. 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800" b="1" dirty="0">
                <a:solidFill>
                  <a:srgbClr val="001D35"/>
                </a:solidFill>
                <a:latin typeface="Google Sans"/>
              </a:rPr>
              <a:t>Mutation Testing:</a:t>
            </a:r>
            <a:r>
              <a:rPr lang="en-US" altLang="en-US" sz="1800" dirty="0">
                <a:solidFill>
                  <a:srgbClr val="001D35"/>
                </a:solidFill>
                <a:latin typeface="Google Sans"/>
              </a:rPr>
              <a:t> Introduces small changes to the code to ensure that the test suite can detect them. 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 dirty="0">
              <a:latin typeface="Arial" panose="020B0604020202020204" pitchFamily="34" charset="0"/>
            </a:endParaRPr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B77C5264-D28C-8B8D-CAC9-5B435C314FC3}"/>
              </a:ext>
            </a:extLst>
          </p:cNvPr>
          <p:cNvSpPr txBox="1">
            <a:spLocks noChangeArrowheads="1"/>
          </p:cNvSpPr>
          <p:nvPr/>
        </p:nvSpPr>
        <p:spPr>
          <a:xfrm>
            <a:off x="479982" y="0"/>
            <a:ext cx="10515600" cy="9281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en-US" sz="3200" dirty="0" smtClean="0">
                <a:solidFill>
                  <a:srgbClr val="002060"/>
                </a:solidFill>
                <a:ea typeface="ＭＳ Ｐゴシック" panose="020B0600070205080204" pitchFamily="34" charset="-128"/>
              </a:rPr>
              <a:t>Software Testing</a:t>
            </a:r>
            <a:endParaRPr lang="en-US" altLang="en-US" sz="3200" dirty="0">
              <a:solidFill>
                <a:srgbClr val="002060"/>
              </a:solidFill>
              <a:ea typeface="ＭＳ Ｐゴシック" panose="020B0600070205080204" pitchFamily="34" charset="-128"/>
            </a:endParaRPr>
          </a:p>
        </p:txBody>
      </p:sp>
      <p:pic>
        <p:nvPicPr>
          <p:cNvPr id="14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5093" y="0"/>
            <a:ext cx="1036907" cy="1293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370" b="10155"/>
          <a:stretch/>
        </p:blipFill>
        <p:spPr>
          <a:xfrm>
            <a:off x="5532620" y="706395"/>
            <a:ext cx="5542718" cy="2498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626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Omar Rana</a:t>
            </a:r>
            <a:endParaRPr lang="en-US"/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B77C5264-D28C-8B8D-CAC9-5B435C314FC3}"/>
              </a:ext>
            </a:extLst>
          </p:cNvPr>
          <p:cNvSpPr txBox="1">
            <a:spLocks noChangeArrowheads="1"/>
          </p:cNvSpPr>
          <p:nvPr/>
        </p:nvSpPr>
        <p:spPr>
          <a:xfrm>
            <a:off x="479982" y="0"/>
            <a:ext cx="10515600" cy="9281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en-US" sz="3200" dirty="0" smtClean="0">
                <a:solidFill>
                  <a:srgbClr val="002060"/>
                </a:solidFill>
                <a:ea typeface="ＭＳ Ｐゴシック" panose="020B0600070205080204" pitchFamily="34" charset="-128"/>
              </a:rPr>
              <a:t>Software Testing</a:t>
            </a:r>
            <a:endParaRPr lang="en-US" altLang="en-US" sz="3200" dirty="0">
              <a:solidFill>
                <a:srgbClr val="002060"/>
              </a:solidFill>
              <a:ea typeface="ＭＳ Ｐゴシック" panose="020B0600070205080204" pitchFamily="34" charset="-128"/>
            </a:endParaRPr>
          </a:p>
        </p:txBody>
      </p:sp>
      <p:pic>
        <p:nvPicPr>
          <p:cNvPr id="14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5093" y="0"/>
            <a:ext cx="1036907" cy="1293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2">
            <a:extLst>
              <a:ext uri="{FF2B5EF4-FFF2-40B4-BE49-F238E27FC236}">
                <a16:creationId xmlns:a16="http://schemas.microsoft.com/office/drawing/2014/main" id="{36F8091F-E630-F9E5-19DD-26FD240929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6"/>
            <a:ext cx="10515600" cy="760414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800" dirty="0" smtClean="0">
                <a:solidFill>
                  <a:srgbClr val="002060"/>
                </a:solidFill>
                <a:ea typeface="ＭＳ Ｐゴシック" panose="020B0600070205080204" pitchFamily="34" charset="-128"/>
              </a:rPr>
              <a:t>White</a:t>
            </a:r>
            <a:r>
              <a:rPr lang="en-US" altLang="en-US" sz="2800" dirty="0" smtClean="0">
                <a:solidFill>
                  <a:srgbClr val="00206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800" dirty="0">
                <a:solidFill>
                  <a:srgbClr val="002060"/>
                </a:solidFill>
                <a:ea typeface="ＭＳ Ｐゴシック" panose="020B0600070205080204" pitchFamily="34" charset="-128"/>
              </a:rPr>
              <a:t>box </a:t>
            </a:r>
            <a:r>
              <a:rPr lang="en-US" altLang="en-US" sz="2800" dirty="0" smtClean="0">
                <a:solidFill>
                  <a:srgbClr val="002060"/>
                </a:solidFill>
                <a:ea typeface="ＭＳ Ｐゴシック" panose="020B0600070205080204" pitchFamily="34" charset="-128"/>
              </a:rPr>
              <a:t>testing</a:t>
            </a:r>
            <a:endParaRPr lang="en-US" altLang="en-US" sz="2800" dirty="0">
              <a:solidFill>
                <a:srgbClr val="002060"/>
              </a:solidFill>
              <a:ea typeface="ＭＳ Ｐゴシック" panose="020B0600070205080204" pitchFamily="34" charset="-128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370" b="10155"/>
          <a:stretch/>
        </p:blipFill>
        <p:spPr>
          <a:xfrm>
            <a:off x="5532620" y="706395"/>
            <a:ext cx="5542718" cy="2498103"/>
          </a:xfrm>
          <a:prstGeom prst="rect">
            <a:avLst/>
          </a:prstGeom>
        </p:spPr>
      </p:pic>
      <p:sp>
        <p:nvSpPr>
          <p:cNvPr id="20" name="Rectangle 3">
            <a:extLst>
              <a:ext uri="{FF2B5EF4-FFF2-40B4-BE49-F238E27FC236}">
                <a16:creationId xmlns:a16="http://schemas.microsoft.com/office/drawing/2014/main" id="{3FC22634-C512-54D1-1A55-5CFCFC22C1B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63571" y="1376313"/>
            <a:ext cx="10590229" cy="4800650"/>
          </a:xfrm>
        </p:spPr>
        <p:txBody>
          <a:bodyPr>
            <a:normAutofit fontScale="25000" lnSpcReduction="20000"/>
          </a:bodyPr>
          <a:lstStyle/>
          <a:p>
            <a:r>
              <a:rPr lang="en-US" dirty="0">
                <a:solidFill>
                  <a:srgbClr val="001D35"/>
                </a:solidFill>
                <a:latin typeface="Google Sans"/>
              </a:rPr>
              <a:t>Advantages of White-Box Testing:</a:t>
            </a:r>
          </a:p>
          <a:p>
            <a:r>
              <a:rPr lang="en-US" b="1" dirty="0">
                <a:solidFill>
                  <a:srgbClr val="001D35"/>
                </a:solidFill>
                <a:latin typeface="Google Sans"/>
              </a:rPr>
              <a:t>Comprehensive Code Coverage:</a:t>
            </a:r>
            <a:endParaRPr lang="en-US" dirty="0">
              <a:solidFill>
                <a:srgbClr val="001D35"/>
              </a:solidFill>
              <a:latin typeface="Google Sans"/>
            </a:endParaRPr>
          </a:p>
          <a:p>
            <a:pPr fontAlgn="ctr"/>
            <a:r>
              <a:rPr lang="en-US" dirty="0">
                <a:solidFill>
                  <a:srgbClr val="001D35"/>
                </a:solidFill>
                <a:latin typeface="Google Sans"/>
              </a:rPr>
              <a:t>White-box testing allows testers to examine every line of code and every possible path through the application, ensuring thorough testing. </a:t>
            </a:r>
          </a:p>
          <a:p>
            <a:r>
              <a:rPr lang="en-US" b="1" dirty="0">
                <a:solidFill>
                  <a:srgbClr val="001D35"/>
                </a:solidFill>
                <a:latin typeface="Google Sans"/>
              </a:rPr>
              <a:t>Early Defect Detection:</a:t>
            </a:r>
            <a:endParaRPr lang="en-US" dirty="0">
              <a:solidFill>
                <a:srgbClr val="001D35"/>
              </a:solidFill>
              <a:latin typeface="Google Sans"/>
            </a:endParaRPr>
          </a:p>
          <a:p>
            <a:pPr fontAlgn="ctr"/>
            <a:r>
              <a:rPr lang="en-US" dirty="0">
                <a:solidFill>
                  <a:srgbClr val="001D35"/>
                </a:solidFill>
                <a:latin typeface="Google Sans"/>
              </a:rPr>
              <a:t>By testing the internal logic and structure, white-box testing can identify defects and vulnerabilities early in the development process, reducing costs and effort later. </a:t>
            </a:r>
          </a:p>
          <a:p>
            <a:r>
              <a:rPr lang="en-US" b="1" dirty="0">
                <a:solidFill>
                  <a:srgbClr val="001D35"/>
                </a:solidFill>
                <a:latin typeface="Google Sans"/>
              </a:rPr>
              <a:t>Improved Code Quality:</a:t>
            </a:r>
            <a:endParaRPr lang="en-US" dirty="0">
              <a:solidFill>
                <a:srgbClr val="001D35"/>
              </a:solidFill>
              <a:latin typeface="Google Sans"/>
            </a:endParaRPr>
          </a:p>
          <a:p>
            <a:pPr fontAlgn="ctr"/>
            <a:r>
              <a:rPr lang="en-US" dirty="0">
                <a:solidFill>
                  <a:srgbClr val="001D35"/>
                </a:solidFill>
                <a:latin typeface="Google Sans"/>
              </a:rPr>
              <a:t>White-box testing helps identify and fix code errors, leading to improved code quality and reliability. </a:t>
            </a:r>
          </a:p>
          <a:p>
            <a:r>
              <a:rPr lang="en-US" b="1" dirty="0">
                <a:solidFill>
                  <a:srgbClr val="001D35"/>
                </a:solidFill>
                <a:latin typeface="Google Sans"/>
              </a:rPr>
              <a:t>Code Optimization:</a:t>
            </a:r>
            <a:endParaRPr lang="en-US" dirty="0">
              <a:solidFill>
                <a:srgbClr val="001D35"/>
              </a:solidFill>
              <a:latin typeface="Google Sans"/>
            </a:endParaRPr>
          </a:p>
          <a:p>
            <a:pPr fontAlgn="ctr"/>
            <a:r>
              <a:rPr lang="en-US" dirty="0">
                <a:solidFill>
                  <a:srgbClr val="001D35"/>
                </a:solidFill>
                <a:latin typeface="Google Sans"/>
              </a:rPr>
              <a:t>White-box testing can reveal hidden errors and inefficiencies, enabling developers to optimize the code and improve performance. </a:t>
            </a:r>
          </a:p>
          <a:p>
            <a:r>
              <a:rPr lang="en-US" b="1" dirty="0">
                <a:solidFill>
                  <a:srgbClr val="001D35"/>
                </a:solidFill>
                <a:latin typeface="Google Sans"/>
              </a:rPr>
              <a:t>Test Case Automation:</a:t>
            </a:r>
            <a:endParaRPr lang="en-US" dirty="0">
              <a:solidFill>
                <a:srgbClr val="001D35"/>
              </a:solidFill>
              <a:latin typeface="Google Sans"/>
            </a:endParaRPr>
          </a:p>
          <a:p>
            <a:pPr fontAlgn="ctr"/>
            <a:r>
              <a:rPr lang="en-US" dirty="0">
                <a:solidFill>
                  <a:srgbClr val="001D35"/>
                </a:solidFill>
                <a:latin typeface="Google Sans"/>
              </a:rPr>
              <a:t>Test cases can be easily automated, which speeds up the testing process and reduces manual effort. </a:t>
            </a:r>
          </a:p>
          <a:p>
            <a:r>
              <a:rPr lang="en-US" b="1" dirty="0">
                <a:solidFill>
                  <a:srgbClr val="001D35"/>
                </a:solidFill>
                <a:latin typeface="Google Sans"/>
              </a:rPr>
              <a:t>Security Vulnerability Identification:</a:t>
            </a:r>
            <a:endParaRPr lang="en-US" dirty="0">
              <a:solidFill>
                <a:srgbClr val="001D35"/>
              </a:solidFill>
              <a:latin typeface="Google Sans"/>
            </a:endParaRPr>
          </a:p>
          <a:p>
            <a:r>
              <a:rPr lang="en-US" dirty="0">
                <a:solidFill>
                  <a:srgbClr val="001D35"/>
                </a:solidFill>
                <a:latin typeface="Google Sans"/>
              </a:rPr>
              <a:t>White-box testing can help identify security vulnerabilities in the code, such as coding errors that could allow malicious attackers to access sensitive data or gain access to the system. </a:t>
            </a:r>
          </a:p>
          <a:p>
            <a:r>
              <a:rPr lang="en-US" dirty="0">
                <a:solidFill>
                  <a:srgbClr val="001D35"/>
                </a:solidFill>
                <a:latin typeface="Google Sans"/>
              </a:rPr>
              <a:t>Disadvantages of White-Box Testing:</a:t>
            </a:r>
          </a:p>
          <a:p>
            <a:r>
              <a:rPr lang="en-US" b="1" dirty="0">
                <a:solidFill>
                  <a:srgbClr val="001D35"/>
                </a:solidFill>
                <a:latin typeface="Google Sans"/>
              </a:rPr>
              <a:t>High Cost:</a:t>
            </a:r>
            <a:endParaRPr lang="en-US" dirty="0">
              <a:solidFill>
                <a:srgbClr val="001D35"/>
              </a:solidFill>
              <a:latin typeface="Google Sans"/>
            </a:endParaRPr>
          </a:p>
          <a:p>
            <a:pPr fontAlgn="ctr"/>
            <a:r>
              <a:rPr lang="en-US" dirty="0">
                <a:solidFill>
                  <a:srgbClr val="001D35"/>
                </a:solidFill>
                <a:latin typeface="Google Sans"/>
              </a:rPr>
              <a:t>White-box testing requires skilled testers with programming knowledge, which can increase the cost of testing. </a:t>
            </a:r>
          </a:p>
          <a:p>
            <a:r>
              <a:rPr lang="en-US" b="1" dirty="0">
                <a:solidFill>
                  <a:srgbClr val="001D35"/>
                </a:solidFill>
                <a:latin typeface="Google Sans"/>
              </a:rPr>
              <a:t>Time-Consuming:</a:t>
            </a:r>
            <a:endParaRPr lang="en-US" dirty="0">
              <a:solidFill>
                <a:srgbClr val="001D35"/>
              </a:solidFill>
              <a:latin typeface="Google Sans"/>
            </a:endParaRPr>
          </a:p>
          <a:p>
            <a:pPr fontAlgn="ctr"/>
            <a:r>
              <a:rPr lang="en-US" dirty="0">
                <a:solidFill>
                  <a:srgbClr val="001D35"/>
                </a:solidFill>
                <a:latin typeface="Google Sans"/>
              </a:rPr>
              <a:t>Developing and executing white-box test cases can be time-consuming, especially for large and complex applications. </a:t>
            </a:r>
          </a:p>
          <a:p>
            <a:r>
              <a:rPr lang="en-US" b="1" dirty="0">
                <a:solidFill>
                  <a:srgbClr val="001D35"/>
                </a:solidFill>
                <a:latin typeface="Google Sans"/>
              </a:rPr>
              <a:t>Requires Deep Understanding:</a:t>
            </a:r>
            <a:endParaRPr lang="en-US" dirty="0">
              <a:solidFill>
                <a:srgbClr val="001D35"/>
              </a:solidFill>
              <a:latin typeface="Google Sans"/>
            </a:endParaRPr>
          </a:p>
          <a:p>
            <a:pPr fontAlgn="ctr"/>
            <a:r>
              <a:rPr lang="en-US" dirty="0">
                <a:solidFill>
                  <a:srgbClr val="001D35"/>
                </a:solidFill>
                <a:latin typeface="Google Sans"/>
              </a:rPr>
              <a:t>Testers need a deep understanding of the internal structure and code of the application, which can be challenging. </a:t>
            </a:r>
          </a:p>
          <a:p>
            <a:r>
              <a:rPr lang="en-US" b="1" dirty="0">
                <a:solidFill>
                  <a:srgbClr val="001D35"/>
                </a:solidFill>
                <a:latin typeface="Google Sans"/>
              </a:rPr>
              <a:t>Maintenance Burden:</a:t>
            </a:r>
            <a:endParaRPr lang="en-US" dirty="0">
              <a:solidFill>
                <a:srgbClr val="001D35"/>
              </a:solidFill>
              <a:latin typeface="Google Sans"/>
            </a:endParaRPr>
          </a:p>
          <a:p>
            <a:pPr fontAlgn="ctr"/>
            <a:r>
              <a:rPr lang="en-US" dirty="0">
                <a:solidFill>
                  <a:srgbClr val="001D35"/>
                </a:solidFill>
                <a:latin typeface="Google Sans"/>
              </a:rPr>
              <a:t>Test cases can become outdated quickly if the code changes, requiring significant effort to maintain and update them. </a:t>
            </a:r>
          </a:p>
          <a:p>
            <a:r>
              <a:rPr lang="en-US" b="1" dirty="0">
                <a:solidFill>
                  <a:srgbClr val="001D35"/>
                </a:solidFill>
                <a:latin typeface="Google Sans"/>
              </a:rPr>
              <a:t>Not Suitable for All Applications:</a:t>
            </a:r>
            <a:endParaRPr lang="en-US" dirty="0">
              <a:solidFill>
                <a:srgbClr val="001D35"/>
              </a:solidFill>
              <a:latin typeface="Google Sans"/>
            </a:endParaRPr>
          </a:p>
          <a:p>
            <a:pPr fontAlgn="ctr"/>
            <a:r>
              <a:rPr lang="en-US" dirty="0">
                <a:solidFill>
                  <a:srgbClr val="001D35"/>
                </a:solidFill>
                <a:latin typeface="Google Sans"/>
              </a:rPr>
              <a:t>White-box testing may not be suitable for all types of applications, especially those with complex or dynamic interfaces. </a:t>
            </a:r>
          </a:p>
          <a:p>
            <a:r>
              <a:rPr lang="en-US" b="1" dirty="0">
                <a:solidFill>
                  <a:srgbClr val="001D35"/>
                </a:solidFill>
                <a:latin typeface="Google Sans"/>
              </a:rPr>
              <a:t>May Miss User-Facing Issues:</a:t>
            </a:r>
            <a:endParaRPr lang="en-US" dirty="0">
              <a:solidFill>
                <a:srgbClr val="001D35"/>
              </a:solidFill>
              <a:latin typeface="Google Sans"/>
            </a:endParaRPr>
          </a:p>
          <a:p>
            <a:r>
              <a:rPr lang="en-US" dirty="0">
                <a:solidFill>
                  <a:srgbClr val="001D35"/>
                </a:solidFill>
                <a:latin typeface="Google Sans"/>
              </a:rPr>
              <a:t>Test cases are based on implementation details, which can make them less effective at identifying user-facing issues or usability problems. 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8477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13" t="24263" r="8505" b="10340"/>
          <a:stretch/>
        </p:blipFill>
        <p:spPr>
          <a:xfrm>
            <a:off x="6687533" y="557421"/>
            <a:ext cx="4666267" cy="2201879"/>
          </a:xfrm>
          <a:prstGeom prst="rect">
            <a:avLst/>
          </a:prstGeom>
        </p:spPr>
      </p:pic>
      <p:sp>
        <p:nvSpPr>
          <p:cNvPr id="9218" name="Rectangle 2">
            <a:extLst>
              <a:ext uri="{FF2B5EF4-FFF2-40B4-BE49-F238E27FC236}">
                <a16:creationId xmlns:a16="http://schemas.microsoft.com/office/drawing/2014/main" id="{36F8091F-E630-F9E5-19DD-26FD240929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6"/>
            <a:ext cx="10515600" cy="760414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800" dirty="0" smtClean="0">
                <a:solidFill>
                  <a:srgbClr val="002060"/>
                </a:solidFill>
                <a:ea typeface="ＭＳ Ｐゴシック" panose="020B0600070205080204" pitchFamily="34" charset="-128"/>
              </a:rPr>
              <a:t>Gray</a:t>
            </a:r>
            <a:r>
              <a:rPr lang="en-US" altLang="en-US" sz="2800" dirty="0" smtClean="0">
                <a:solidFill>
                  <a:srgbClr val="00206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800" dirty="0">
                <a:solidFill>
                  <a:srgbClr val="002060"/>
                </a:solidFill>
                <a:ea typeface="ＭＳ Ｐゴシック" panose="020B0600070205080204" pitchFamily="34" charset="-128"/>
              </a:rPr>
              <a:t>box </a:t>
            </a:r>
            <a:r>
              <a:rPr lang="en-US" altLang="en-US" sz="2800" dirty="0" smtClean="0">
                <a:solidFill>
                  <a:srgbClr val="002060"/>
                </a:solidFill>
                <a:ea typeface="ＭＳ Ｐゴシック" panose="020B0600070205080204" pitchFamily="34" charset="-128"/>
              </a:rPr>
              <a:t>testing</a:t>
            </a:r>
            <a:endParaRPr lang="en-US" altLang="en-US" sz="2800" dirty="0">
              <a:solidFill>
                <a:srgbClr val="00206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Omar Rana</a:t>
            </a:r>
            <a:endParaRPr lang="en-US"/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13252CF1-3CFB-8E0E-D430-ACB1BDA6855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2908" y="1216811"/>
            <a:ext cx="7023755" cy="5322101"/>
          </a:xfrm>
        </p:spPr>
        <p:txBody>
          <a:bodyPr>
            <a:no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 smtClean="0">
                <a:solidFill>
                  <a:srgbClr val="C00000"/>
                </a:solidFill>
                <a:latin typeface="Arial" panose="020B0604020202020204" pitchFamily="34" charset="0"/>
              </a:rPr>
              <a:t>Gray </a:t>
            </a:r>
            <a:r>
              <a:rPr lang="en-US" altLang="en-US" sz="2400" dirty="0">
                <a:solidFill>
                  <a:srgbClr val="C00000"/>
                </a:solidFill>
                <a:latin typeface="Arial" panose="020B0604020202020204" pitchFamily="34" charset="0"/>
              </a:rPr>
              <a:t>box testing aims to: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latin typeface="Arial" panose="020B0604020202020204" pitchFamily="34" charset="0"/>
              </a:rPr>
              <a:t>Identify defects due to improper structure or usage of applications.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latin typeface="Arial" panose="020B0604020202020204" pitchFamily="34" charset="0"/>
              </a:rPr>
              <a:t>Evaluate functionality and security.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latin typeface="Arial" panose="020B0604020202020204" pitchFamily="34" charset="0"/>
              </a:rPr>
              <a:t>Understand how the program responds to users.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latin typeface="Arial" panose="020B0604020202020204" pitchFamily="34" charset="0"/>
              </a:rPr>
              <a:t>Identify errors in functionality.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latin typeface="Arial" panose="020B0604020202020204" pitchFamily="34" charset="0"/>
              </a:rPr>
              <a:t>Assess overall quality.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>
                <a:solidFill>
                  <a:srgbClr val="C00000"/>
                </a:solidFill>
                <a:latin typeface="Arial" panose="020B0604020202020204" pitchFamily="34" charset="0"/>
              </a:rPr>
              <a:t>Benefits: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latin typeface="Arial" panose="020B0604020202020204" pitchFamily="34" charset="0"/>
              </a:rPr>
              <a:t>More targeted and efficient testing compared to black box testing.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latin typeface="Arial" panose="020B0604020202020204" pitchFamily="34" charset="0"/>
              </a:rPr>
              <a:t>Can identify security vulnerabilities by simulating the perspective of an attacker with some insider knowledge.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latin typeface="Arial" panose="020B0604020202020204" pitchFamily="34" charset="0"/>
              </a:rPr>
              <a:t>Helps in understanding how the application behaves under real-world scenarios. </a:t>
            </a:r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B77C5264-D28C-8B8D-CAC9-5B435C314FC3}"/>
              </a:ext>
            </a:extLst>
          </p:cNvPr>
          <p:cNvSpPr txBox="1">
            <a:spLocks noChangeArrowheads="1"/>
          </p:cNvSpPr>
          <p:nvPr/>
        </p:nvSpPr>
        <p:spPr>
          <a:xfrm>
            <a:off x="479982" y="0"/>
            <a:ext cx="10515600" cy="9281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en-US" sz="3200" dirty="0" smtClean="0">
                <a:solidFill>
                  <a:srgbClr val="002060"/>
                </a:solidFill>
                <a:ea typeface="ＭＳ Ｐゴシック" panose="020B0600070205080204" pitchFamily="34" charset="-128"/>
              </a:rPr>
              <a:t>Software Testing</a:t>
            </a:r>
            <a:endParaRPr lang="en-US" altLang="en-US" sz="3200" dirty="0">
              <a:solidFill>
                <a:srgbClr val="002060"/>
              </a:solidFill>
              <a:ea typeface="ＭＳ Ｐゴシック" panose="020B0600070205080204" pitchFamily="34" charset="-128"/>
            </a:endParaRPr>
          </a:p>
        </p:txBody>
      </p:sp>
      <p:pic>
        <p:nvPicPr>
          <p:cNvPr id="14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5093" y="0"/>
            <a:ext cx="1036907" cy="1293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8608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B77C5264-D28C-8B8D-CAC9-5B435C314F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6"/>
            <a:ext cx="10515600" cy="92811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altLang="en-US" sz="3200" dirty="0">
                <a:solidFill>
                  <a:srgbClr val="002060"/>
                </a:solidFill>
                <a:ea typeface="ＭＳ Ｐゴシック" panose="020B0600070205080204" pitchFamily="34" charset="-128"/>
              </a:rPr>
              <a:t>Software Testing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A08F88CF-12D2-DE11-8EDC-00B4B07B73B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1293235"/>
            <a:ext cx="10515600" cy="4883728"/>
          </a:xfrm>
        </p:spPr>
        <p:txBody>
          <a:bodyPr>
            <a:norm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 smtClean="0">
                <a:solidFill>
                  <a:srgbClr val="1F1F1F"/>
                </a:solidFill>
                <a:latin typeface="Google Sans"/>
                <a:cs typeface="Arial" panose="020B0604020202020204" pitchFamily="34" charset="0"/>
              </a:rPr>
              <a:t>The </a:t>
            </a:r>
            <a:r>
              <a:rPr lang="en-US" altLang="en-US" sz="2400" u="sng" dirty="0" smtClean="0">
                <a:solidFill>
                  <a:srgbClr val="C00000"/>
                </a:solidFill>
                <a:latin typeface="Google Sans"/>
                <a:cs typeface="Arial" panose="020B0604020202020204" pitchFamily="34" charset="0"/>
              </a:rPr>
              <a:t>Testing Phase </a:t>
            </a:r>
            <a:r>
              <a:rPr lang="en-US" altLang="en-US" sz="2400" dirty="0" smtClean="0">
                <a:solidFill>
                  <a:srgbClr val="1F1F1F"/>
                </a:solidFill>
                <a:latin typeface="Google Sans"/>
                <a:cs typeface="Arial" panose="020B0604020202020204" pitchFamily="34" charset="0"/>
              </a:rPr>
              <a:t>involves</a:t>
            </a:r>
            <a:r>
              <a:rPr lang="en-US" altLang="en-US" sz="2400" dirty="0">
                <a:solidFill>
                  <a:srgbClr val="1F1F1F"/>
                </a:solidFill>
                <a:latin typeface="Google Sans"/>
                <a:cs typeface="Arial" panose="020B0604020202020204" pitchFamily="34" charset="0"/>
              </a:rPr>
              <a:t> systematically evaluating a software product or application to ensure it meets requirements, identifies defects, and improves quality before release. </a:t>
            </a:r>
            <a:endParaRPr lang="en-US" altLang="en-US" sz="2400" dirty="0" smtClean="0">
              <a:solidFill>
                <a:srgbClr val="1F1F1F"/>
              </a:solidFill>
              <a:latin typeface="Google Sans"/>
              <a:cs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 smtClean="0">
                <a:solidFill>
                  <a:srgbClr val="1F1F1F"/>
                </a:solidFill>
                <a:latin typeface="Google Sans"/>
                <a:cs typeface="Arial" panose="020B0604020202020204" pitchFamily="34" charset="0"/>
              </a:rPr>
              <a:t>This </a:t>
            </a:r>
            <a:r>
              <a:rPr lang="en-US" altLang="en-US" sz="2400" dirty="0">
                <a:solidFill>
                  <a:srgbClr val="1F1F1F"/>
                </a:solidFill>
                <a:latin typeface="Google Sans"/>
                <a:cs typeface="Arial" panose="020B0604020202020204" pitchFamily="34" charset="0"/>
              </a:rPr>
              <a:t>phase typically includes various types of testing like </a:t>
            </a:r>
            <a:endParaRPr lang="en-US" altLang="en-US" sz="2400" dirty="0" smtClean="0">
              <a:solidFill>
                <a:srgbClr val="1F1F1F"/>
              </a:solidFill>
              <a:latin typeface="Google Sans"/>
              <a:cs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 smtClean="0">
                <a:solidFill>
                  <a:srgbClr val="FF0000"/>
                </a:solidFill>
                <a:latin typeface="Google Sans"/>
                <a:cs typeface="Arial" panose="020B0604020202020204" pitchFamily="34" charset="0"/>
              </a:rPr>
              <a:t>Unit testing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 smtClean="0">
                <a:solidFill>
                  <a:srgbClr val="FF0000"/>
                </a:solidFill>
                <a:latin typeface="Google Sans"/>
                <a:cs typeface="Arial" panose="020B0604020202020204" pitchFamily="34" charset="0"/>
              </a:rPr>
              <a:t>Integration testing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 smtClean="0">
                <a:solidFill>
                  <a:srgbClr val="FF0000"/>
                </a:solidFill>
                <a:latin typeface="Google Sans"/>
                <a:cs typeface="Arial" panose="020B0604020202020204" pitchFamily="34" charset="0"/>
              </a:rPr>
              <a:t>System testing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 smtClean="0">
                <a:solidFill>
                  <a:srgbClr val="FF0000"/>
                </a:solidFill>
                <a:latin typeface="Google Sans"/>
                <a:cs typeface="Arial" panose="020B0604020202020204" pitchFamily="34" charset="0"/>
              </a:rPr>
              <a:t>user </a:t>
            </a:r>
            <a:r>
              <a:rPr lang="en-US" altLang="en-US" sz="2400" dirty="0">
                <a:solidFill>
                  <a:srgbClr val="FF0000"/>
                </a:solidFill>
                <a:latin typeface="Google Sans"/>
                <a:cs typeface="Arial" panose="020B0604020202020204" pitchFamily="34" charset="0"/>
              </a:rPr>
              <a:t>acceptance </a:t>
            </a:r>
            <a:r>
              <a:rPr lang="en-US" altLang="en-US" sz="2400" dirty="0" smtClean="0">
                <a:solidFill>
                  <a:srgbClr val="FF0000"/>
                </a:solidFill>
                <a:latin typeface="Google Sans"/>
                <a:cs typeface="Arial" panose="020B0604020202020204" pitchFamily="34" charset="0"/>
              </a:rPr>
              <a:t>testing….</a:t>
            </a:r>
            <a:r>
              <a:rPr lang="en-US" altLang="en-US" sz="2400" dirty="0" err="1" smtClean="0">
                <a:solidFill>
                  <a:srgbClr val="FF0000"/>
                </a:solidFill>
                <a:latin typeface="Google Sans"/>
                <a:cs typeface="Arial" panose="020B0604020202020204" pitchFamily="34" charset="0"/>
              </a:rPr>
              <a:t>etc</a:t>
            </a:r>
            <a:endParaRPr lang="en-US" altLang="en-US" sz="2400" dirty="0">
              <a:solidFill>
                <a:srgbClr val="FF0000"/>
              </a:solidFill>
              <a:latin typeface="Google Sans"/>
              <a:cs typeface="Arial" panose="020B0604020202020204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By Omar Rana</a:t>
            </a:r>
            <a:endParaRPr lang="en-US" dirty="0"/>
          </a:p>
        </p:txBody>
      </p:sp>
      <p:pic>
        <p:nvPicPr>
          <p:cNvPr id="5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5093" y="0"/>
            <a:ext cx="1036907" cy="1293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AutoShape 2" descr="SDLC Guide: Key Steps of Software Testing Process"/>
          <p:cNvSpPr>
            <a:spLocks noChangeAspect="1" noChangeArrowheads="1"/>
          </p:cNvSpPr>
          <p:nvPr/>
        </p:nvSpPr>
        <p:spPr bwMode="auto">
          <a:xfrm>
            <a:off x="134938" y="10795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AutoShape 6" descr="SDLC Guide: Key Steps of Software Testing Process"/>
          <p:cNvSpPr>
            <a:spLocks noChangeAspect="1" noChangeArrowheads="1"/>
          </p:cNvSpPr>
          <p:nvPr/>
        </p:nvSpPr>
        <p:spPr bwMode="auto">
          <a:xfrm>
            <a:off x="287338" y="26035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C934C80D-6639-07B5-F819-D09555C277D2}"/>
              </a:ext>
            </a:extLst>
          </p:cNvPr>
          <p:cNvSpPr txBox="1">
            <a:spLocks noChangeArrowheads="1"/>
          </p:cNvSpPr>
          <p:nvPr/>
        </p:nvSpPr>
        <p:spPr>
          <a:xfrm>
            <a:off x="960749" y="5151887"/>
            <a:ext cx="10515600" cy="11147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altLang="en-US" sz="2400" dirty="0" smtClean="0">
                <a:solidFill>
                  <a:srgbClr val="002060"/>
                </a:solidFill>
                <a:ea typeface="ＭＳ Ｐゴシック" panose="020B0600070205080204" pitchFamily="34" charset="-128"/>
              </a:rPr>
              <a:t>Goals:</a:t>
            </a:r>
            <a:br>
              <a:rPr lang="en-US" altLang="en-US" sz="2400" dirty="0" smtClean="0">
                <a:solidFill>
                  <a:srgbClr val="002060"/>
                </a:solidFill>
                <a:ea typeface="ＭＳ Ｐゴシック" panose="020B0600070205080204" pitchFamily="34" charset="-128"/>
              </a:rPr>
            </a:br>
            <a:r>
              <a:rPr lang="en-US" altLang="en-US" sz="2400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Verification:  </a:t>
            </a:r>
            <a:r>
              <a:rPr lang="en-US" altLang="en-US" sz="2400" dirty="0" smtClean="0">
                <a:ea typeface="ＭＳ Ｐゴシック" panose="020B0600070205080204" pitchFamily="34" charset="-128"/>
              </a:rPr>
              <a:t>Have we built the software right?</a:t>
            </a:r>
            <a:br>
              <a:rPr lang="en-US" altLang="en-US" sz="2400" dirty="0" smtClean="0">
                <a:ea typeface="ＭＳ Ｐゴシック" panose="020B0600070205080204" pitchFamily="34" charset="-128"/>
              </a:rPr>
            </a:br>
            <a:r>
              <a:rPr lang="en-US" altLang="en-US" sz="2400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Validation: </a:t>
            </a:r>
            <a:r>
              <a:rPr lang="en-US" altLang="en-US" sz="2400" dirty="0" smtClean="0">
                <a:ea typeface="ＭＳ Ｐゴシック" panose="020B0600070205080204" pitchFamily="34" charset="-128"/>
              </a:rPr>
              <a:t>Have we built the right software?</a:t>
            </a:r>
            <a:br>
              <a:rPr lang="en-US" altLang="en-US" sz="2400" dirty="0" smtClean="0">
                <a:ea typeface="ＭＳ Ｐゴシック" panose="020B0600070205080204" pitchFamily="34" charset="-128"/>
              </a:rPr>
            </a:br>
            <a:endParaRPr lang="en-US" altLang="en-US" sz="2400" dirty="0">
              <a:solidFill>
                <a:srgbClr val="002060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>
            <a:extLst>
              <a:ext uri="{FF2B5EF4-FFF2-40B4-BE49-F238E27FC236}">
                <a16:creationId xmlns:a16="http://schemas.microsoft.com/office/drawing/2014/main" id="{8DDF96D8-24D2-C694-DB09-E16DDDDE062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79982" y="1145204"/>
            <a:ext cx="11322377" cy="52531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Key </a:t>
            </a:r>
            <a:r>
              <a:rPr lang="en-US" sz="2400" dirty="0"/>
              <a:t>Objectives of the Testing Phase: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C00000"/>
                </a:solidFill>
              </a:rPr>
              <a:t>Identify Defects:</a:t>
            </a:r>
            <a:endParaRPr lang="en-US" sz="2400" dirty="0">
              <a:solidFill>
                <a:srgbClr val="C00000"/>
              </a:solidFill>
            </a:endParaRPr>
          </a:p>
          <a:p>
            <a:pPr marL="0" indent="0" fontAlgn="ctr">
              <a:buNone/>
            </a:pPr>
            <a:r>
              <a:rPr lang="en-US" sz="2400" dirty="0"/>
              <a:t>The primary goal is to uncover and fix potential errors, weaknesses, or areas for improvement before the product is </a:t>
            </a:r>
            <a:r>
              <a:rPr lang="en-US" sz="2400" dirty="0" smtClean="0"/>
              <a:t>launched / Deliver.</a:t>
            </a:r>
            <a:r>
              <a:rPr lang="en-US" sz="2400" dirty="0"/>
              <a:t> 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C00000"/>
                </a:solidFill>
              </a:rPr>
              <a:t>Ensure Functionality:</a:t>
            </a:r>
            <a:endParaRPr lang="en-US" sz="2400" dirty="0">
              <a:solidFill>
                <a:srgbClr val="C00000"/>
              </a:solidFill>
            </a:endParaRPr>
          </a:p>
          <a:p>
            <a:pPr marL="0" indent="0" fontAlgn="ctr">
              <a:buNone/>
            </a:pPr>
            <a:r>
              <a:rPr lang="en-US" sz="2400" dirty="0"/>
              <a:t>Verify that the software performs as intended and meets the specified requirements. 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C00000"/>
                </a:solidFill>
              </a:rPr>
              <a:t>Improve Quality:</a:t>
            </a:r>
            <a:endParaRPr lang="en-US" sz="2400" dirty="0">
              <a:solidFill>
                <a:srgbClr val="C00000"/>
              </a:solidFill>
            </a:endParaRPr>
          </a:p>
          <a:p>
            <a:pPr marL="0" indent="0" fontAlgn="ctr">
              <a:buNone/>
            </a:pPr>
            <a:r>
              <a:rPr lang="en-US" sz="2400" dirty="0"/>
              <a:t>Enhance the overall quality and reliability of the software. 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C00000"/>
                </a:solidFill>
              </a:rPr>
              <a:t>Reduce Risks:</a:t>
            </a:r>
            <a:endParaRPr lang="en-US" sz="2400" dirty="0">
              <a:solidFill>
                <a:srgbClr val="C00000"/>
              </a:solidFill>
            </a:endParaRPr>
          </a:p>
          <a:p>
            <a:pPr marL="0" indent="0" fontAlgn="ctr">
              <a:buNone/>
            </a:pPr>
            <a:r>
              <a:rPr lang="en-US" sz="2400" dirty="0"/>
              <a:t>Minimize the risk of problems or issues arising after the software is deployed. </a:t>
            </a:r>
          </a:p>
          <a:p>
            <a:pPr marL="0" indent="0" eaLnBrk="1" hangingPunct="1">
              <a:buNone/>
            </a:pPr>
            <a:endParaRPr lang="en-US" altLang="en-US" sz="2400" dirty="0">
              <a:ea typeface="ＭＳ Ｐゴシック" panose="020B0600070205080204" pitchFamily="34" charset="-128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By Omar Rana</a:t>
            </a:r>
            <a:endParaRPr lang="en-US" dirty="0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B77C5264-D28C-8B8D-CAC9-5B435C314F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79982" y="0"/>
            <a:ext cx="10515600" cy="92811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altLang="en-US" sz="3200" dirty="0">
                <a:solidFill>
                  <a:srgbClr val="002060"/>
                </a:solidFill>
                <a:ea typeface="ＭＳ Ｐゴシック" panose="020B0600070205080204" pitchFamily="34" charset="-128"/>
              </a:rPr>
              <a:t>Software Testing</a:t>
            </a:r>
          </a:p>
        </p:txBody>
      </p:sp>
      <p:pic>
        <p:nvPicPr>
          <p:cNvPr id="10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5093" y="0"/>
            <a:ext cx="1036907" cy="1293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>
            <a:extLst>
              <a:ext uri="{FF2B5EF4-FFF2-40B4-BE49-F238E27FC236}">
                <a16:creationId xmlns:a16="http://schemas.microsoft.com/office/drawing/2014/main" id="{8DDF96D8-24D2-C694-DB09-E16DDDDE062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79982" y="643467"/>
            <a:ext cx="11322377" cy="339608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 Six phases </a:t>
            </a:r>
            <a:r>
              <a:rPr lang="en-US" sz="2400" dirty="0"/>
              <a:t>of the Software Testing Life Cycle (STLC):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C00000"/>
                </a:solidFill>
              </a:rPr>
              <a:t>Requirement Analysis: </a:t>
            </a:r>
            <a:r>
              <a:rPr lang="en-US" sz="2400" dirty="0" smtClean="0"/>
              <a:t>This </a:t>
            </a:r>
            <a:r>
              <a:rPr lang="en-US" sz="2400" dirty="0"/>
              <a:t>phase involves understanding the requirements of the software, including functional and non-functional requirements. 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C00000"/>
                </a:solidFill>
              </a:rPr>
              <a:t>Test Planning: </a:t>
            </a:r>
            <a:r>
              <a:rPr lang="en-US" sz="2400" dirty="0" smtClean="0"/>
              <a:t>A </a:t>
            </a:r>
            <a:r>
              <a:rPr lang="en-US" sz="2400" dirty="0"/>
              <a:t>plan </a:t>
            </a:r>
            <a:r>
              <a:rPr lang="en-US" sz="2400" dirty="0"/>
              <a:t>i</a:t>
            </a:r>
            <a:r>
              <a:rPr lang="en-US" sz="2400" dirty="0" smtClean="0"/>
              <a:t>s </a:t>
            </a:r>
            <a:r>
              <a:rPr lang="en-US" sz="2400" dirty="0"/>
              <a:t>developed outlining the scope, objectives, and resources for </a:t>
            </a:r>
            <a:r>
              <a:rPr lang="en-US" sz="2400" dirty="0" smtClean="0"/>
              <a:t>testing, </a:t>
            </a:r>
            <a:r>
              <a:rPr lang="en-US" sz="1800" dirty="0" smtClean="0">
                <a:solidFill>
                  <a:srgbClr val="C00000"/>
                </a:solidFill>
              </a:rPr>
              <a:t>including </a:t>
            </a:r>
            <a:r>
              <a:rPr lang="en-US" sz="1800" dirty="0">
                <a:solidFill>
                  <a:srgbClr val="C00000"/>
                </a:solidFill>
              </a:rPr>
              <a:t>identifying requirements, determining the target audience, selecting appropriate testing tools and methods, defining roles and responsibilities, and defining timelines.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C00000"/>
                </a:solidFill>
              </a:rPr>
              <a:t>Test </a:t>
            </a:r>
            <a:r>
              <a:rPr lang="en-US" sz="2400" b="1" dirty="0">
                <a:solidFill>
                  <a:srgbClr val="C00000"/>
                </a:solidFill>
              </a:rPr>
              <a:t>Case </a:t>
            </a:r>
            <a:r>
              <a:rPr lang="en-US" sz="2400" b="1" dirty="0" smtClean="0">
                <a:solidFill>
                  <a:srgbClr val="C00000"/>
                </a:solidFill>
              </a:rPr>
              <a:t>Design: </a:t>
            </a:r>
            <a:r>
              <a:rPr lang="en-US" sz="2400" dirty="0" smtClean="0"/>
              <a:t>Test </a:t>
            </a:r>
            <a:r>
              <a:rPr lang="en-US" sz="2400" dirty="0"/>
              <a:t>cases are designed to cover various aspects of the software and ensure that all requirements are tested. </a:t>
            </a:r>
            <a:r>
              <a:rPr lang="en-US" sz="1800" dirty="0" smtClean="0">
                <a:solidFill>
                  <a:srgbClr val="C00000"/>
                </a:solidFill>
              </a:rPr>
              <a:t>(</a:t>
            </a:r>
            <a:r>
              <a:rPr lang="en-US" sz="1800" dirty="0">
                <a:solidFill>
                  <a:srgbClr val="C00000"/>
                </a:solidFill>
              </a:rPr>
              <a:t>A "test case" in software testing is a detailed document outlining a specific scenario to be tested, including </a:t>
            </a:r>
            <a:r>
              <a:rPr lang="en-US" sz="1800" dirty="0">
                <a:solidFill>
                  <a:srgbClr val="002060"/>
                </a:solidFill>
              </a:rPr>
              <a:t>input, expected output, and execution </a:t>
            </a:r>
            <a:r>
              <a:rPr lang="en-US" sz="1800" dirty="0">
                <a:solidFill>
                  <a:schemeClr val="tx2">
                    <a:lumMod val="50000"/>
                  </a:schemeClr>
                </a:solidFill>
              </a:rPr>
              <a:t>steps,</a:t>
            </a:r>
            <a:r>
              <a:rPr lang="en-US" sz="1800" dirty="0">
                <a:solidFill>
                  <a:srgbClr val="C00000"/>
                </a:solidFill>
              </a:rPr>
              <a:t> to </a:t>
            </a:r>
            <a:r>
              <a:rPr lang="en-US" sz="1800" dirty="0">
                <a:solidFill>
                  <a:srgbClr val="002060"/>
                </a:solidFill>
              </a:rPr>
              <a:t>verify a software application's functionality </a:t>
            </a:r>
            <a:r>
              <a:rPr lang="en-US" sz="1800" dirty="0" smtClean="0">
                <a:solidFill>
                  <a:srgbClr val="FF0000"/>
                </a:solidFill>
              </a:rPr>
              <a:t>and</a:t>
            </a:r>
            <a:r>
              <a:rPr lang="en-US" sz="1800" dirty="0" smtClean="0">
                <a:solidFill>
                  <a:srgbClr val="002060"/>
                </a:solidFill>
              </a:rPr>
              <a:t> ensure it meets requirements</a:t>
            </a:r>
            <a:r>
              <a:rPr lang="en-US" sz="1800" dirty="0" smtClean="0">
                <a:solidFill>
                  <a:srgbClr val="C00000"/>
                </a:solidFill>
              </a:rPr>
              <a:t>)</a:t>
            </a:r>
            <a:br>
              <a:rPr lang="en-US" sz="1800" dirty="0" smtClean="0">
                <a:solidFill>
                  <a:srgbClr val="C00000"/>
                </a:solidFill>
              </a:rPr>
            </a:br>
            <a:endParaRPr lang="en-US" sz="1800" dirty="0">
              <a:solidFill>
                <a:srgbClr val="C00000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By Omar Rana</a:t>
            </a:r>
            <a:endParaRPr lang="en-US" dirty="0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B77C5264-D28C-8B8D-CAC9-5B435C314F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79982" y="0"/>
            <a:ext cx="10515600" cy="643467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altLang="en-US" sz="3200" dirty="0">
                <a:solidFill>
                  <a:srgbClr val="002060"/>
                </a:solidFill>
                <a:ea typeface="ＭＳ Ｐゴシック" panose="020B0600070205080204" pitchFamily="34" charset="-128"/>
              </a:rPr>
              <a:t>Software Testing</a:t>
            </a:r>
          </a:p>
        </p:txBody>
      </p:sp>
      <p:pic>
        <p:nvPicPr>
          <p:cNvPr id="10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5093" y="0"/>
            <a:ext cx="1036907" cy="1293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4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7971" y="4105275"/>
            <a:ext cx="7814821" cy="275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4766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>
            <a:extLst>
              <a:ext uri="{FF2B5EF4-FFF2-40B4-BE49-F238E27FC236}">
                <a16:creationId xmlns:a16="http://schemas.microsoft.com/office/drawing/2014/main" id="{8DDF96D8-24D2-C694-DB09-E16DDDDE062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34811" y="1015662"/>
            <a:ext cx="11322377" cy="52531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Phases of the Software Testing Life Cycle (STLC):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C00000"/>
                </a:solidFill>
              </a:rPr>
              <a:t>Test Environment Setup: </a:t>
            </a:r>
            <a:r>
              <a:rPr lang="en-US" sz="2400" dirty="0"/>
              <a:t>The necessary environment is set up to execute the test cases, including hardware, software, and data. 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C00000"/>
                </a:solidFill>
              </a:rPr>
              <a:t>Test Execution: </a:t>
            </a:r>
            <a:r>
              <a:rPr lang="en-US" sz="2400" dirty="0"/>
              <a:t>The designed test cases are executed, and the results are recorded. 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C00000"/>
                </a:solidFill>
              </a:rPr>
              <a:t>Test Closure: </a:t>
            </a:r>
            <a:r>
              <a:rPr lang="en-US" sz="2400" dirty="0"/>
              <a:t>The testing process is closed, and a final report is prepared summarizing the findings. </a:t>
            </a:r>
            <a:endParaRPr lang="en-US" sz="24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By Omar Rana</a:t>
            </a:r>
            <a:endParaRPr lang="en-US" dirty="0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B77C5264-D28C-8B8D-CAC9-5B435C314F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79982" y="0"/>
            <a:ext cx="10515600" cy="92811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altLang="en-US" sz="3200" dirty="0">
                <a:solidFill>
                  <a:srgbClr val="002060"/>
                </a:solidFill>
                <a:ea typeface="ＭＳ Ｐゴシック" panose="020B0600070205080204" pitchFamily="34" charset="-128"/>
              </a:rPr>
              <a:t>Software Testing</a:t>
            </a:r>
          </a:p>
        </p:txBody>
      </p:sp>
      <p:pic>
        <p:nvPicPr>
          <p:cNvPr id="10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5093" y="0"/>
            <a:ext cx="1036907" cy="1293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25528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>
            <a:extLst>
              <a:ext uri="{FF2B5EF4-FFF2-40B4-BE49-F238E27FC236}">
                <a16:creationId xmlns:a16="http://schemas.microsoft.com/office/drawing/2014/main" id="{13252CF1-3CFB-8E0E-D430-ACB1BDA6855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0688" y="684710"/>
            <a:ext cx="12021312" cy="58745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02060"/>
                </a:solidFill>
              </a:rPr>
              <a:t>Types of Testing:</a:t>
            </a:r>
          </a:p>
          <a:p>
            <a:pPr marL="0" indent="0" fontAlgn="ctr">
              <a:buNone/>
            </a:pPr>
            <a:r>
              <a:rPr lang="en-US" sz="2400" b="1" dirty="0">
                <a:solidFill>
                  <a:srgbClr val="FF0000"/>
                </a:solidFill>
              </a:rPr>
              <a:t>Unit Testing:</a:t>
            </a:r>
            <a:r>
              <a:rPr lang="en-US" sz="2400" dirty="0"/>
              <a:t> Testing individual components or modules of the software. </a:t>
            </a:r>
          </a:p>
          <a:p>
            <a:pPr marL="0" indent="0" fontAlgn="ctr">
              <a:buNone/>
            </a:pPr>
            <a:r>
              <a:rPr lang="en-US" sz="2400" b="1" dirty="0">
                <a:solidFill>
                  <a:srgbClr val="FF0000"/>
                </a:solidFill>
              </a:rPr>
              <a:t>Integration Testing:</a:t>
            </a:r>
            <a:r>
              <a:rPr lang="en-US" sz="2400" dirty="0"/>
              <a:t> Testing the interaction between different modules or components. </a:t>
            </a:r>
          </a:p>
          <a:p>
            <a:pPr marL="0" indent="0" fontAlgn="ctr">
              <a:buNone/>
            </a:pPr>
            <a:r>
              <a:rPr lang="en-US" sz="2400" b="1" dirty="0">
                <a:solidFill>
                  <a:srgbClr val="FF0000"/>
                </a:solidFill>
              </a:rPr>
              <a:t>System Testing:</a:t>
            </a:r>
            <a:r>
              <a:rPr lang="en-US" sz="2400" dirty="0"/>
              <a:t> Testing the entire system as a whole to ensure it meets the requirements. </a:t>
            </a:r>
          </a:p>
          <a:p>
            <a:pPr marL="0" indent="0" fontAlgn="ctr">
              <a:buNone/>
            </a:pPr>
            <a:r>
              <a:rPr lang="en-US" sz="2400" b="1" dirty="0">
                <a:solidFill>
                  <a:srgbClr val="FF0000"/>
                </a:solidFill>
              </a:rPr>
              <a:t>User Acceptance Testing (UAT):</a:t>
            </a:r>
            <a:r>
              <a:rPr lang="en-US" sz="2400" dirty="0"/>
              <a:t> Testing by end-users to ensure the software meets their needs and expectations. </a:t>
            </a:r>
          </a:p>
          <a:p>
            <a:pPr marL="0" indent="0" fontAlgn="ctr">
              <a:buNone/>
            </a:pPr>
            <a:r>
              <a:rPr lang="en-US" sz="2400" b="1" dirty="0">
                <a:solidFill>
                  <a:srgbClr val="FF0000"/>
                </a:solidFill>
              </a:rPr>
              <a:t>Performance Testing:</a:t>
            </a:r>
            <a:r>
              <a:rPr lang="en-US" sz="2400" dirty="0"/>
              <a:t> Evaluating the software's performance under different </a:t>
            </a:r>
            <a:r>
              <a:rPr lang="en-US" sz="2400" dirty="0" smtClean="0"/>
              <a:t>conditions </a:t>
            </a:r>
            <a:r>
              <a:rPr lang="en-US" sz="2400" dirty="0">
                <a:ea typeface="+mn-lt"/>
                <a:cs typeface="+mn-lt"/>
              </a:rPr>
              <a:t>such as speed, scalability, and stability</a:t>
            </a:r>
            <a:r>
              <a:rPr lang="en-US" sz="2400" dirty="0" smtClean="0"/>
              <a:t>.</a:t>
            </a:r>
            <a:r>
              <a:rPr lang="en-US" sz="2400" dirty="0"/>
              <a:t> </a:t>
            </a:r>
          </a:p>
          <a:p>
            <a:pPr marL="0" indent="0" fontAlgn="ctr">
              <a:buNone/>
            </a:pPr>
            <a:r>
              <a:rPr lang="en-US" sz="2400" b="1" dirty="0">
                <a:solidFill>
                  <a:srgbClr val="FF0000"/>
                </a:solidFill>
              </a:rPr>
              <a:t>Security Testing:</a:t>
            </a:r>
            <a:r>
              <a:rPr lang="en-US" sz="2400" dirty="0"/>
              <a:t> Assessing the software's security vulnerabilities. </a:t>
            </a:r>
          </a:p>
          <a:p>
            <a:pPr marL="0" indent="0" fontAlgn="ctr">
              <a:buNone/>
            </a:pPr>
            <a:r>
              <a:rPr lang="en-US" sz="2400" b="1" dirty="0">
                <a:solidFill>
                  <a:srgbClr val="FF0000"/>
                </a:solidFill>
              </a:rPr>
              <a:t>Static Testing:</a:t>
            </a:r>
            <a:r>
              <a:rPr lang="en-US" sz="2400" dirty="0"/>
              <a:t> Reviewing code and documentation without executing the software. 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dirty="0" smtClean="0">
                <a:solidFill>
                  <a:srgbClr val="FF0000"/>
                </a:solidFill>
              </a:rPr>
              <a:t>Dynamic </a:t>
            </a:r>
            <a:r>
              <a:rPr lang="en-US" sz="2400" b="1" dirty="0">
                <a:solidFill>
                  <a:srgbClr val="FF0000"/>
                </a:solidFill>
              </a:rPr>
              <a:t>Testing:</a:t>
            </a:r>
            <a:r>
              <a:rPr lang="en-US" sz="2400" dirty="0"/>
              <a:t> Executing the software and observing its behavior. 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ea typeface="+mn-lt"/>
                <a:cs typeface="+mn-lt"/>
              </a:rPr>
              <a:t>Regression testing</a:t>
            </a:r>
            <a:r>
              <a:rPr lang="en-US" sz="2400" dirty="0">
                <a:ea typeface="+mn-lt"/>
                <a:cs typeface="+mn-lt"/>
              </a:rPr>
              <a:t> – Tests the software after changes or modifications have been made to ensure the changes have not introduced new defects.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By Omar Rana</a:t>
            </a:r>
            <a:endParaRPr lang="en-US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B77C5264-D28C-8B8D-CAC9-5B435C314FC3}"/>
              </a:ext>
            </a:extLst>
          </p:cNvPr>
          <p:cNvSpPr txBox="1">
            <a:spLocks noChangeArrowheads="1"/>
          </p:cNvSpPr>
          <p:nvPr/>
        </p:nvSpPr>
        <p:spPr>
          <a:xfrm>
            <a:off x="170688" y="12192"/>
            <a:ext cx="10515600" cy="6847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en-US" sz="3200" smtClean="0">
                <a:solidFill>
                  <a:srgbClr val="002060"/>
                </a:solidFill>
                <a:ea typeface="ＭＳ Ｐゴシック" panose="020B0600070205080204" pitchFamily="34" charset="-128"/>
              </a:rPr>
              <a:t>Software Testing</a:t>
            </a:r>
            <a:endParaRPr lang="en-US" altLang="en-US" sz="3200" dirty="0">
              <a:solidFill>
                <a:srgbClr val="002060"/>
              </a:solidFill>
              <a:ea typeface="ＭＳ Ｐゴシック" panose="020B0600070205080204" pitchFamily="34" charset="-128"/>
            </a:endParaRPr>
          </a:p>
        </p:txBody>
      </p:sp>
      <p:pic>
        <p:nvPicPr>
          <p:cNvPr id="8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5093" y="0"/>
            <a:ext cx="1036907" cy="1293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>
            <a:extLst>
              <a:ext uri="{FF2B5EF4-FFF2-40B4-BE49-F238E27FC236}">
                <a16:creationId xmlns:a16="http://schemas.microsoft.com/office/drawing/2014/main" id="{13252CF1-3CFB-8E0E-D430-ACB1BDA6855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79982" y="1068759"/>
            <a:ext cx="11346258" cy="36495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rgbClr val="002060"/>
                </a:solidFill>
              </a:rPr>
              <a:t>Benefits of Effective Testing: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</a:rPr>
              <a:t>Improved Software Quality:</a:t>
            </a:r>
            <a:r>
              <a:rPr lang="en-US" sz="2400" dirty="0"/>
              <a:t> Ensures the software is reliable and meets the requirements.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</a:rPr>
              <a:t>Reduced Development Costs:</a:t>
            </a:r>
            <a:r>
              <a:rPr lang="en-US" sz="2400" dirty="0">
                <a:solidFill>
                  <a:srgbClr val="FF0000"/>
                </a:solidFill>
              </a:rPr>
              <a:t> </a:t>
            </a:r>
            <a:r>
              <a:rPr lang="en-US" sz="2400" dirty="0"/>
              <a:t>Identifying and fixing defects early in the development lifecycle can save time and money.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</a:rPr>
              <a:t>Increased Customer Satisfaction:</a:t>
            </a:r>
            <a:r>
              <a:rPr lang="en-US" sz="2400" dirty="0">
                <a:solidFill>
                  <a:srgbClr val="FF0000"/>
                </a:solidFill>
              </a:rPr>
              <a:t> </a:t>
            </a:r>
            <a:r>
              <a:rPr lang="en-US" sz="2400" dirty="0"/>
              <a:t>Delivering a high-quality product leads to happier customers.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</a:rPr>
              <a:t>Enhanced Reputation:</a:t>
            </a:r>
            <a:r>
              <a:rPr lang="en-US" sz="2400" dirty="0"/>
              <a:t> A strong reputation for delivering quality software can lead to more business opportunities. 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Omar Rana</a:t>
            </a:r>
            <a:endParaRPr lang="en-US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B77C5264-D28C-8B8D-CAC9-5B435C314FC3}"/>
              </a:ext>
            </a:extLst>
          </p:cNvPr>
          <p:cNvSpPr txBox="1">
            <a:spLocks noChangeArrowheads="1"/>
          </p:cNvSpPr>
          <p:nvPr/>
        </p:nvSpPr>
        <p:spPr>
          <a:xfrm>
            <a:off x="479982" y="0"/>
            <a:ext cx="10515600" cy="9281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dirty="0" smtClean="0">
                <a:solidFill>
                  <a:srgbClr val="002060"/>
                </a:solidFill>
                <a:ea typeface="ＭＳ Ｐゴシック" panose="020B0600070205080204" pitchFamily="34" charset="-128"/>
              </a:rPr>
              <a:t>Software Testing</a:t>
            </a:r>
            <a:endParaRPr lang="en-US" altLang="en-US" sz="3200" dirty="0">
              <a:solidFill>
                <a:srgbClr val="002060"/>
              </a:solidFill>
              <a:ea typeface="ＭＳ Ｐゴシック" panose="020B0600070205080204" pitchFamily="34" charset="-128"/>
            </a:endParaRPr>
          </a:p>
        </p:txBody>
      </p:sp>
      <p:pic>
        <p:nvPicPr>
          <p:cNvPr id="8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5093" y="0"/>
            <a:ext cx="1036907" cy="1293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4313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4038600" y="6392926"/>
            <a:ext cx="4114800" cy="365125"/>
          </a:xfrm>
        </p:spPr>
        <p:txBody>
          <a:bodyPr/>
          <a:lstStyle/>
          <a:p>
            <a:r>
              <a:rPr lang="en-US" smtClean="0"/>
              <a:t>By Omar Rana</a:t>
            </a:r>
            <a:endParaRPr lang="en-US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B77C5264-D28C-8B8D-CAC9-5B435C314FC3}"/>
              </a:ext>
            </a:extLst>
          </p:cNvPr>
          <p:cNvSpPr txBox="1">
            <a:spLocks noChangeArrowheads="1"/>
          </p:cNvSpPr>
          <p:nvPr/>
        </p:nvSpPr>
        <p:spPr>
          <a:xfrm>
            <a:off x="479982" y="0"/>
            <a:ext cx="10515600" cy="9281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en-US" sz="3200" dirty="0" smtClean="0">
                <a:solidFill>
                  <a:srgbClr val="002060"/>
                </a:solidFill>
                <a:ea typeface="ＭＳ Ｐゴシック" panose="020B0600070205080204" pitchFamily="34" charset="-128"/>
              </a:rPr>
              <a:t>Software Testing</a:t>
            </a:r>
            <a:endParaRPr lang="en-US" altLang="en-US" sz="3200" dirty="0">
              <a:solidFill>
                <a:srgbClr val="002060"/>
              </a:solidFill>
              <a:ea typeface="ＭＳ Ｐゴシック" panose="020B0600070205080204" pitchFamily="34" charset="-128"/>
            </a:endParaRPr>
          </a:p>
        </p:txBody>
      </p:sp>
      <p:pic>
        <p:nvPicPr>
          <p:cNvPr id="8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5093" y="0"/>
            <a:ext cx="1036907" cy="1293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3D01688-D5C4-882D-C665-2DF3963B4F61}"/>
              </a:ext>
            </a:extLst>
          </p:cNvPr>
          <p:cNvSpPr>
            <a:spLocks noGrp="1"/>
          </p:cNvSpPr>
          <p:nvPr/>
        </p:nvSpPr>
        <p:spPr>
          <a:xfrm>
            <a:off x="585216" y="1002780"/>
            <a:ext cx="10756392" cy="502006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Types of Test Plan in Software Testing</a:t>
            </a:r>
          </a:p>
          <a:p>
            <a:pPr marL="0" indent="0">
              <a:buNone/>
            </a:pPr>
            <a:r>
              <a:rPr lang="en-US" dirty="0"/>
              <a:t>There are three types of test plans:</a:t>
            </a: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Master Test Plan:</a:t>
            </a:r>
            <a:r>
              <a:rPr lang="en-US" dirty="0">
                <a:solidFill>
                  <a:srgbClr val="C00000"/>
                </a:solidFill>
              </a:rPr>
              <a:t> </a:t>
            </a:r>
            <a:r>
              <a:rPr lang="en-US" dirty="0"/>
              <a:t>This includes the overall plan, roadmap, and software testing life cycle outline.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Phase Test Plan:</a:t>
            </a:r>
            <a:r>
              <a:rPr lang="en-US" dirty="0"/>
              <a:t> As a test plan gets converted to a sprint. Here the focus is on one sprint at a time.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Specific Test Plan:</a:t>
            </a:r>
            <a:r>
              <a:rPr lang="en-US" dirty="0">
                <a:solidFill>
                  <a:srgbClr val="C00000"/>
                </a:solidFill>
              </a:rPr>
              <a:t> </a:t>
            </a:r>
            <a:r>
              <a:rPr lang="en-US" dirty="0"/>
              <a:t>This test plan is around a particular test case scenario or tool. It has details of that one functionality and how it should be tested.</a:t>
            </a:r>
          </a:p>
          <a:p>
            <a:pPr marL="0" indent="0">
              <a:buNone/>
            </a:pP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84778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40695C9-9879-77AA-C51B-A4D55BBAB9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1027040"/>
            <a:ext cx="10515600" cy="53239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800" dirty="0">
                <a:solidFill>
                  <a:srgbClr val="002060"/>
                </a:solidFill>
                <a:ea typeface="ＭＳ Ｐゴシック" panose="020B0600070205080204" pitchFamily="34" charset="-128"/>
              </a:rPr>
              <a:t>Types of tests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0924FC41-AF15-09D1-455C-62A59AE5818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1782221"/>
            <a:ext cx="10515600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C00000"/>
                </a:solidFill>
              </a:rPr>
              <a:t>White </a:t>
            </a:r>
            <a:r>
              <a:rPr lang="en-US" b="1" dirty="0">
                <a:solidFill>
                  <a:srgbClr val="C00000"/>
                </a:solidFill>
              </a:rPr>
              <a:t>Box </a:t>
            </a:r>
            <a:r>
              <a:rPr lang="en-US" dirty="0"/>
              <a:t>testing requires developers with code expertise, </a:t>
            </a:r>
            <a:r>
              <a:rPr lang="en-US" dirty="0" smtClean="0"/>
              <a:t>examines </a:t>
            </a:r>
            <a:r>
              <a:rPr lang="en-US" dirty="0"/>
              <a:t>code and logic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C00000"/>
                </a:solidFill>
              </a:rPr>
              <a:t>Black </a:t>
            </a:r>
            <a:r>
              <a:rPr lang="en-US" b="1" dirty="0">
                <a:solidFill>
                  <a:srgbClr val="C00000"/>
                </a:solidFill>
              </a:rPr>
              <a:t>Box </a:t>
            </a:r>
            <a:r>
              <a:rPr lang="en-US" dirty="0"/>
              <a:t>testing can be performed by testers without coding </a:t>
            </a:r>
            <a:r>
              <a:rPr lang="en-US" dirty="0" smtClean="0"/>
              <a:t>knowledge, this type of testing </a:t>
            </a:r>
            <a:r>
              <a:rPr lang="en-US" dirty="0"/>
              <a:t>focuses on functionality without internal knowledge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C00000"/>
                </a:solidFill>
              </a:rPr>
              <a:t>Grey </a:t>
            </a:r>
            <a:r>
              <a:rPr lang="en-US" b="1" dirty="0">
                <a:solidFill>
                  <a:srgbClr val="C00000"/>
                </a:solidFill>
              </a:rPr>
              <a:t>Box </a:t>
            </a:r>
            <a:r>
              <a:rPr lang="en-US" dirty="0"/>
              <a:t>testing is particularly effective when </a:t>
            </a:r>
            <a:r>
              <a:rPr lang="en-US" b="1" dirty="0">
                <a:solidFill>
                  <a:srgbClr val="C00000"/>
                </a:solidFill>
              </a:rPr>
              <a:t>security vulnerabilities </a:t>
            </a:r>
            <a:r>
              <a:rPr lang="en-US" dirty="0"/>
              <a:t>must be tested, as it combines both functional and </a:t>
            </a:r>
            <a:r>
              <a:rPr lang="en-US" dirty="0" smtClean="0"/>
              <a:t>partial </a:t>
            </a:r>
            <a:r>
              <a:rPr lang="en-US" dirty="0"/>
              <a:t>internal knowledge for targeted testing. 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By Omar Rana</a:t>
            </a:r>
            <a:endParaRPr lang="en-US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77C5264-D28C-8B8D-CAC9-5B435C314FC3}"/>
              </a:ext>
            </a:extLst>
          </p:cNvPr>
          <p:cNvSpPr txBox="1">
            <a:spLocks noChangeArrowheads="1"/>
          </p:cNvSpPr>
          <p:nvPr/>
        </p:nvSpPr>
        <p:spPr>
          <a:xfrm>
            <a:off x="479982" y="0"/>
            <a:ext cx="10515600" cy="9281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en-US" sz="3200" dirty="0" smtClean="0">
                <a:solidFill>
                  <a:srgbClr val="002060"/>
                </a:solidFill>
                <a:ea typeface="ＭＳ Ｐゴシック" panose="020B0600070205080204" pitchFamily="34" charset="-128"/>
              </a:rPr>
              <a:t>Software Testing</a:t>
            </a:r>
            <a:endParaRPr lang="en-US" altLang="en-US" sz="3200" dirty="0">
              <a:solidFill>
                <a:srgbClr val="002060"/>
              </a:solidFill>
              <a:ea typeface="ＭＳ Ｐゴシック" panose="020B0600070205080204" pitchFamily="34" charset="-128"/>
            </a:endParaRPr>
          </a:p>
        </p:txBody>
      </p:sp>
      <p:pic>
        <p:nvPicPr>
          <p:cNvPr id="6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5093" y="0"/>
            <a:ext cx="1036907" cy="1293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1639</Words>
  <Application>Microsoft Office PowerPoint</Application>
  <PresentationFormat>Widescreen</PresentationFormat>
  <Paragraphs>152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MS PGothic</vt:lpstr>
      <vt:lpstr>Arial</vt:lpstr>
      <vt:lpstr>Calibri</vt:lpstr>
      <vt:lpstr>Google Sans</vt:lpstr>
      <vt:lpstr>Office Theme</vt:lpstr>
      <vt:lpstr>Software Testing</vt:lpstr>
      <vt:lpstr>Software Testing</vt:lpstr>
      <vt:lpstr>Software Testing</vt:lpstr>
      <vt:lpstr>Software Testing</vt:lpstr>
      <vt:lpstr>Software Testing</vt:lpstr>
      <vt:lpstr>PowerPoint Presentation</vt:lpstr>
      <vt:lpstr>PowerPoint Presentation</vt:lpstr>
      <vt:lpstr>PowerPoint Presentation</vt:lpstr>
      <vt:lpstr>Types of tests</vt:lpstr>
      <vt:lpstr>Types of tests</vt:lpstr>
      <vt:lpstr>PowerPoint Presentation</vt:lpstr>
      <vt:lpstr>Black box testing</vt:lpstr>
      <vt:lpstr>PowerPoint Presentation</vt:lpstr>
      <vt:lpstr>White box testing</vt:lpstr>
      <vt:lpstr>White box testing</vt:lpstr>
      <vt:lpstr>Gray box testing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 Here</dc:title>
  <dc:creator>ARFA</dc:creator>
  <cp:lastModifiedBy>umer rana</cp:lastModifiedBy>
  <cp:revision>77</cp:revision>
  <dcterms:created xsi:type="dcterms:W3CDTF">2020-04-03T08:52:33Z</dcterms:created>
  <dcterms:modified xsi:type="dcterms:W3CDTF">2025-04-01T20:58:21Z</dcterms:modified>
</cp:coreProperties>
</file>